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8" r:id="rId1"/>
  </p:sldMasterIdLst>
  <p:notesMasterIdLst>
    <p:notesMasterId r:id="rId28"/>
  </p:notesMasterIdLst>
  <p:sldIdLst>
    <p:sldId id="256" r:id="rId2"/>
    <p:sldId id="309" r:id="rId3"/>
    <p:sldId id="311" r:id="rId4"/>
    <p:sldId id="300" r:id="rId5"/>
    <p:sldId id="298" r:id="rId6"/>
    <p:sldId id="307" r:id="rId7"/>
    <p:sldId id="306" r:id="rId8"/>
    <p:sldId id="261" r:id="rId9"/>
    <p:sldId id="310" r:id="rId10"/>
    <p:sldId id="305" r:id="rId11"/>
    <p:sldId id="295" r:id="rId12"/>
    <p:sldId id="296" r:id="rId13"/>
    <p:sldId id="297" r:id="rId14"/>
    <p:sldId id="308" r:id="rId15"/>
    <p:sldId id="288" r:id="rId16"/>
    <p:sldId id="278" r:id="rId17"/>
    <p:sldId id="302" r:id="rId18"/>
    <p:sldId id="280" r:id="rId19"/>
    <p:sldId id="289" r:id="rId20"/>
    <p:sldId id="294" r:id="rId21"/>
    <p:sldId id="281" r:id="rId22"/>
    <p:sldId id="284" r:id="rId23"/>
    <p:sldId id="285" r:id="rId24"/>
    <p:sldId id="290" r:id="rId25"/>
    <p:sldId id="293" r:id="rId26"/>
    <p:sldId id="286" r:id="rId27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720" y="4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hu-HU" altLang="hu-HU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897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655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3786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D9ADD-D885-4CD2-8610-688B35A747F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8291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05225-1864-4411-B028-0AEF937EF8F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85896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E5097-8E26-40F2-AE51-E8607130522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93446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4C367-B34A-463C-8B4C-A0934D04CF3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49710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61350-8C72-4200-BBDA-4F75C18B6E0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84038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Cím, szöveg és 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B802B-11E5-4757-96FF-9D9542FC280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03432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DBBCC-D42C-4E8C-B8CF-4C7CA5BF6DF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7381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6 w 2706"/>
              <a:gd name="T1" fmla="*/ 0 h 640"/>
              <a:gd name="T2" fmla="*/ 2147483646 w 2706"/>
              <a:gd name="T3" fmla="*/ 0 h 640"/>
              <a:gd name="T4" fmla="*/ 2147483646 w 2706"/>
              <a:gd name="T5" fmla="*/ 2147483646 h 640"/>
              <a:gd name="T6" fmla="*/ 2147483646 w 2706"/>
              <a:gd name="T7" fmla="*/ 2147483646 h 640"/>
              <a:gd name="T8" fmla="*/ 2147483646 w 2706"/>
              <a:gd name="T9" fmla="*/ 2147483646 h 640"/>
              <a:gd name="T10" fmla="*/ 2147483646 w 2706"/>
              <a:gd name="T11" fmla="*/ 2147483646 h 640"/>
              <a:gd name="T12" fmla="*/ 2147483646 w 2706"/>
              <a:gd name="T13" fmla="*/ 2147483646 h 640"/>
              <a:gd name="T14" fmla="*/ 2147483646 w 2706"/>
              <a:gd name="T15" fmla="*/ 2147483646 h 640"/>
              <a:gd name="T16" fmla="*/ 2147483646 w 2706"/>
              <a:gd name="T17" fmla="*/ 2147483646 h 640"/>
              <a:gd name="T18" fmla="*/ 2147483646 w 2706"/>
              <a:gd name="T19" fmla="*/ 2147483646 h 640"/>
              <a:gd name="T20" fmla="*/ 2147483646 w 2706"/>
              <a:gd name="T21" fmla="*/ 2147483646 h 640"/>
              <a:gd name="T22" fmla="*/ 2147483646 w 2706"/>
              <a:gd name="T23" fmla="*/ 2147483646 h 640"/>
              <a:gd name="T24" fmla="*/ 2147483646 w 2706"/>
              <a:gd name="T25" fmla="*/ 2147483646 h 640"/>
              <a:gd name="T26" fmla="*/ 2147483646 w 2706"/>
              <a:gd name="T27" fmla="*/ 2147483646 h 640"/>
              <a:gd name="T28" fmla="*/ 2147483646 w 2706"/>
              <a:gd name="T29" fmla="*/ 2147483646 h 640"/>
              <a:gd name="T30" fmla="*/ 2147483646 w 2706"/>
              <a:gd name="T31" fmla="*/ 2147483646 h 640"/>
              <a:gd name="T32" fmla="*/ 2147483646 w 2706"/>
              <a:gd name="T33" fmla="*/ 2147483646 h 640"/>
              <a:gd name="T34" fmla="*/ 2147483646 w 2706"/>
              <a:gd name="T35" fmla="*/ 2147483646 h 640"/>
              <a:gd name="T36" fmla="*/ 0 w 2706"/>
              <a:gd name="T37" fmla="*/ 2147483646 h 640"/>
              <a:gd name="T38" fmla="*/ 0 w 2706"/>
              <a:gd name="T39" fmla="*/ 2147483646 h 640"/>
              <a:gd name="T40" fmla="*/ 2147483646 w 2706"/>
              <a:gd name="T41" fmla="*/ 2147483646 h 640"/>
              <a:gd name="T42" fmla="*/ 2147483646 w 2706"/>
              <a:gd name="T43" fmla="*/ 2147483646 h 640"/>
              <a:gd name="T44" fmla="*/ 2147483646 w 2706"/>
              <a:gd name="T45" fmla="*/ 2147483646 h 640"/>
              <a:gd name="T46" fmla="*/ 2147483646 w 2706"/>
              <a:gd name="T47" fmla="*/ 2147483646 h 640"/>
              <a:gd name="T48" fmla="*/ 2147483646 w 2706"/>
              <a:gd name="T49" fmla="*/ 2147483646 h 640"/>
              <a:gd name="T50" fmla="*/ 2147483646 w 2706"/>
              <a:gd name="T51" fmla="*/ 2147483646 h 640"/>
              <a:gd name="T52" fmla="*/ 2147483646 w 2706"/>
              <a:gd name="T53" fmla="*/ 2147483646 h 640"/>
              <a:gd name="T54" fmla="*/ 2147483646 w 2706"/>
              <a:gd name="T55" fmla="*/ 2147483646 h 640"/>
              <a:gd name="T56" fmla="*/ 2147483646 w 2706"/>
              <a:gd name="T57" fmla="*/ 2147483646 h 640"/>
              <a:gd name="T58" fmla="*/ 2147483646 w 2706"/>
              <a:gd name="T59" fmla="*/ 2147483646 h 640"/>
              <a:gd name="T60" fmla="*/ 2147483646 w 2706"/>
              <a:gd name="T61" fmla="*/ 2147483646 h 640"/>
              <a:gd name="T62" fmla="*/ 2147483646 w 2706"/>
              <a:gd name="T63" fmla="*/ 2147483646 h 640"/>
              <a:gd name="T64" fmla="*/ 2147483646 w 2706"/>
              <a:gd name="T65" fmla="*/ 2147483646 h 640"/>
              <a:gd name="T66" fmla="*/ 2147483646 w 2706"/>
              <a:gd name="T67" fmla="*/ 2147483646 h 640"/>
              <a:gd name="T68" fmla="*/ 2147483646 w 2706"/>
              <a:gd name="T69" fmla="*/ 2147483646 h 640"/>
              <a:gd name="T70" fmla="*/ 2147483646 w 2706"/>
              <a:gd name="T71" fmla="*/ 2147483646 h 640"/>
              <a:gd name="T72" fmla="*/ 2147483646 w 2706"/>
              <a:gd name="T73" fmla="*/ 2147483646 h 640"/>
              <a:gd name="T74" fmla="*/ 2147483646 w 2706"/>
              <a:gd name="T75" fmla="*/ 2147483646 h 640"/>
              <a:gd name="T76" fmla="*/ 2147483646 w 2706"/>
              <a:gd name="T77" fmla="*/ 2147483646 h 640"/>
              <a:gd name="T78" fmla="*/ 2147483646 w 2706"/>
              <a:gd name="T79" fmla="*/ 2147483646 h 640"/>
              <a:gd name="T80" fmla="*/ 2147483646 w 2706"/>
              <a:gd name="T81" fmla="*/ 2147483646 h 640"/>
              <a:gd name="T82" fmla="*/ 2147483646 w 2706"/>
              <a:gd name="T83" fmla="*/ 2147483646 h 640"/>
              <a:gd name="T84" fmla="*/ 2147483646 w 2706"/>
              <a:gd name="T85" fmla="*/ 2147483646 h 640"/>
              <a:gd name="T86" fmla="*/ 2147483646 w 2706"/>
              <a:gd name="T87" fmla="*/ 2147483646 h 640"/>
              <a:gd name="T88" fmla="*/ 2147483646 w 2706"/>
              <a:gd name="T89" fmla="*/ 2147483646 h 640"/>
              <a:gd name="T90" fmla="*/ 2147483646 w 2706"/>
              <a:gd name="T91" fmla="*/ 2147483646 h 640"/>
              <a:gd name="T92" fmla="*/ 2147483646 w 2706"/>
              <a:gd name="T93" fmla="*/ 2147483646 h 640"/>
              <a:gd name="T94" fmla="*/ 2147483646 w 2706"/>
              <a:gd name="T95" fmla="*/ 2147483646 h 640"/>
              <a:gd name="T96" fmla="*/ 2147483646 w 2706"/>
              <a:gd name="T97" fmla="*/ 2147483646 h 640"/>
              <a:gd name="T98" fmla="*/ 2147483646 w 2706"/>
              <a:gd name="T99" fmla="*/ 2147483646 h 640"/>
              <a:gd name="T100" fmla="*/ 2147483646 w 2706"/>
              <a:gd name="T101" fmla="*/ 2147483646 h 640"/>
              <a:gd name="T102" fmla="*/ 2147483646 w 2706"/>
              <a:gd name="T103" fmla="*/ 2147483646 h 640"/>
              <a:gd name="T104" fmla="*/ 2147483646 w 2706"/>
              <a:gd name="T105" fmla="*/ 2147483646 h 640"/>
              <a:gd name="T106" fmla="*/ 2147483646 w 2706"/>
              <a:gd name="T107" fmla="*/ 0 h 640"/>
              <a:gd name="T108" fmla="*/ 2147483646 w 2706"/>
              <a:gd name="T109" fmla="*/ 0 h 640"/>
              <a:gd name="T110" fmla="*/ 2147483646 w 2706"/>
              <a:gd name="T111" fmla="*/ 0 h 640"/>
              <a:gd name="T112" fmla="*/ 2147483646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6 w 5216"/>
              <a:gd name="T1" fmla="*/ 2147483646 h 762"/>
              <a:gd name="T2" fmla="*/ 2147483646 w 5216"/>
              <a:gd name="T3" fmla="*/ 2147483646 h 762"/>
              <a:gd name="T4" fmla="*/ 2147483646 w 5216"/>
              <a:gd name="T5" fmla="*/ 2147483646 h 762"/>
              <a:gd name="T6" fmla="*/ 2147483646 w 5216"/>
              <a:gd name="T7" fmla="*/ 2147483646 h 762"/>
              <a:gd name="T8" fmla="*/ 2147483646 w 5216"/>
              <a:gd name="T9" fmla="*/ 2147483646 h 762"/>
              <a:gd name="T10" fmla="*/ 2147483646 w 5216"/>
              <a:gd name="T11" fmla="*/ 2147483646 h 762"/>
              <a:gd name="T12" fmla="*/ 2147483646 w 5216"/>
              <a:gd name="T13" fmla="*/ 2147483646 h 762"/>
              <a:gd name="T14" fmla="*/ 2147483646 w 5216"/>
              <a:gd name="T15" fmla="*/ 2147483646 h 762"/>
              <a:gd name="T16" fmla="*/ 2147483646 w 5216"/>
              <a:gd name="T17" fmla="*/ 2147483646 h 762"/>
              <a:gd name="T18" fmla="*/ 2147483646 w 5216"/>
              <a:gd name="T19" fmla="*/ 2147483646 h 762"/>
              <a:gd name="T20" fmla="*/ 2147483646 w 5216"/>
              <a:gd name="T21" fmla="*/ 2147483646 h 762"/>
              <a:gd name="T22" fmla="*/ 2147483646 w 5216"/>
              <a:gd name="T23" fmla="*/ 2147483646 h 762"/>
              <a:gd name="T24" fmla="*/ 2147483646 w 5216"/>
              <a:gd name="T25" fmla="*/ 2147483646 h 762"/>
              <a:gd name="T26" fmla="*/ 2147483646 w 5216"/>
              <a:gd name="T27" fmla="*/ 0 h 762"/>
              <a:gd name="T28" fmla="*/ 2147483646 w 5216"/>
              <a:gd name="T29" fmla="*/ 2147483646 h 762"/>
              <a:gd name="T30" fmla="*/ 2147483646 w 5216"/>
              <a:gd name="T31" fmla="*/ 2147483646 h 762"/>
              <a:gd name="T32" fmla="*/ 0 w 5216"/>
              <a:gd name="T33" fmla="*/ 2147483646 h 762"/>
              <a:gd name="T34" fmla="*/ 2147483646 w 5216"/>
              <a:gd name="T35" fmla="*/ 2147483646 h 762"/>
              <a:gd name="T36" fmla="*/ 2147483646 w 5216"/>
              <a:gd name="T37" fmla="*/ 2147483646 h 762"/>
              <a:gd name="T38" fmla="*/ 2147483646 w 5216"/>
              <a:gd name="T39" fmla="*/ 2147483646 h 762"/>
              <a:gd name="T40" fmla="*/ 2147483646 w 5216"/>
              <a:gd name="T41" fmla="*/ 2147483646 h 762"/>
              <a:gd name="T42" fmla="*/ 2147483646 w 5216"/>
              <a:gd name="T43" fmla="*/ 2147483646 h 762"/>
              <a:gd name="T44" fmla="*/ 2147483646 w 5216"/>
              <a:gd name="T45" fmla="*/ 2147483646 h 762"/>
              <a:gd name="T46" fmla="*/ 2147483646 w 5216"/>
              <a:gd name="T47" fmla="*/ 2147483646 h 762"/>
              <a:gd name="T48" fmla="*/ 2147483646 w 5216"/>
              <a:gd name="T49" fmla="*/ 2147483646 h 762"/>
              <a:gd name="T50" fmla="*/ 2147483646 w 5216"/>
              <a:gd name="T51" fmla="*/ 2147483646 h 762"/>
              <a:gd name="T52" fmla="*/ 2147483646 w 5216"/>
              <a:gd name="T53" fmla="*/ 2147483646 h 762"/>
              <a:gd name="T54" fmla="*/ 2147483646 w 5216"/>
              <a:gd name="T55" fmla="*/ 2147483646 h 762"/>
              <a:gd name="T56" fmla="*/ 2147483646 w 5216"/>
              <a:gd name="T57" fmla="*/ 2147483646 h 762"/>
              <a:gd name="T58" fmla="*/ 2147483646 w 5216"/>
              <a:gd name="T59" fmla="*/ 2147483646 h 762"/>
              <a:gd name="T60" fmla="*/ 2147483646 w 5216"/>
              <a:gd name="T61" fmla="*/ 2147483646 h 762"/>
              <a:gd name="T62" fmla="*/ 2147483646 w 5216"/>
              <a:gd name="T63" fmla="*/ 2147483646 h 762"/>
              <a:gd name="T64" fmla="*/ 2147483646 w 5216"/>
              <a:gd name="T65" fmla="*/ 2147483646 h 762"/>
              <a:gd name="T66" fmla="*/ 2147483646 w 5216"/>
              <a:gd name="T67" fmla="*/ 2147483646 h 762"/>
              <a:gd name="T68" fmla="*/ 2147483646 w 5216"/>
              <a:gd name="T69" fmla="*/ 2147483646 h 762"/>
              <a:gd name="T70" fmla="*/ 2147483646 w 5216"/>
              <a:gd name="T71" fmla="*/ 2147483646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6 h 694"/>
              <a:gd name="T2" fmla="*/ 0 w 5144"/>
              <a:gd name="T3" fmla="*/ 2147483646 h 694"/>
              <a:gd name="T4" fmla="*/ 2147483646 w 5144"/>
              <a:gd name="T5" fmla="*/ 2147483646 h 694"/>
              <a:gd name="T6" fmla="*/ 2147483646 w 5144"/>
              <a:gd name="T7" fmla="*/ 2147483646 h 694"/>
              <a:gd name="T8" fmla="*/ 2147483646 w 5144"/>
              <a:gd name="T9" fmla="*/ 2147483646 h 694"/>
              <a:gd name="T10" fmla="*/ 2147483646 w 5144"/>
              <a:gd name="T11" fmla="*/ 2147483646 h 694"/>
              <a:gd name="T12" fmla="*/ 2147483646 w 5144"/>
              <a:gd name="T13" fmla="*/ 2147483646 h 694"/>
              <a:gd name="T14" fmla="*/ 2147483646 w 5144"/>
              <a:gd name="T15" fmla="*/ 2147483646 h 694"/>
              <a:gd name="T16" fmla="*/ 2147483646 w 5144"/>
              <a:gd name="T17" fmla="*/ 2147483646 h 694"/>
              <a:gd name="T18" fmla="*/ 2147483646 w 5144"/>
              <a:gd name="T19" fmla="*/ 2147483646 h 694"/>
              <a:gd name="T20" fmla="*/ 2147483646 w 5144"/>
              <a:gd name="T21" fmla="*/ 2147483646 h 694"/>
              <a:gd name="T22" fmla="*/ 2147483646 w 5144"/>
              <a:gd name="T23" fmla="*/ 2147483646 h 694"/>
              <a:gd name="T24" fmla="*/ 2147483646 w 5144"/>
              <a:gd name="T25" fmla="*/ 0 h 694"/>
              <a:gd name="T26" fmla="*/ 2147483646 w 5144"/>
              <a:gd name="T27" fmla="*/ 2147483646 h 694"/>
              <a:gd name="T28" fmla="*/ 2147483646 w 5144"/>
              <a:gd name="T29" fmla="*/ 2147483646 h 694"/>
              <a:gd name="T30" fmla="*/ 2147483646 w 5144"/>
              <a:gd name="T31" fmla="*/ 2147483646 h 694"/>
              <a:gd name="T32" fmla="*/ 2147483646 w 5144"/>
              <a:gd name="T33" fmla="*/ 2147483646 h 694"/>
              <a:gd name="T34" fmla="*/ 2147483646 w 5144"/>
              <a:gd name="T35" fmla="*/ 2147483646 h 694"/>
              <a:gd name="T36" fmla="*/ 2147483646 w 5144"/>
              <a:gd name="T37" fmla="*/ 2147483646 h 694"/>
              <a:gd name="T38" fmla="*/ 2147483646 w 5144"/>
              <a:gd name="T39" fmla="*/ 2147483646 h 694"/>
              <a:gd name="T40" fmla="*/ 2147483646 w 5144"/>
              <a:gd name="T41" fmla="*/ 2147483646 h 694"/>
              <a:gd name="T42" fmla="*/ 2147483646 w 5144"/>
              <a:gd name="T43" fmla="*/ 2147483646 h 694"/>
              <a:gd name="T44" fmla="*/ 2147483646 w 5144"/>
              <a:gd name="T45" fmla="*/ 2147483646 h 694"/>
              <a:gd name="T46" fmla="*/ 2147483646 w 5144"/>
              <a:gd name="T47" fmla="*/ 2147483646 h 694"/>
              <a:gd name="T48" fmla="*/ 2147483646 w 5144"/>
              <a:gd name="T49" fmla="*/ 2147483646 h 694"/>
              <a:gd name="T50" fmla="*/ 2147483646 w 5144"/>
              <a:gd name="T51" fmla="*/ 2147483646 h 694"/>
              <a:gd name="T52" fmla="*/ 2147483646 w 5144"/>
              <a:gd name="T53" fmla="*/ 2147483646 h 694"/>
              <a:gd name="T54" fmla="*/ 2147483646 w 5144"/>
              <a:gd name="T55" fmla="*/ 2147483646 h 694"/>
              <a:gd name="T56" fmla="*/ 2147483646 w 5144"/>
              <a:gd name="T57" fmla="*/ 2147483646 h 694"/>
              <a:gd name="T58" fmla="*/ 2147483646 w 5144"/>
              <a:gd name="T59" fmla="*/ 2147483646 h 694"/>
              <a:gd name="T60" fmla="*/ 2147483646 w 5144"/>
              <a:gd name="T61" fmla="*/ 2147483646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6 h 584"/>
              <a:gd name="T2" fmla="*/ 0 w 3112"/>
              <a:gd name="T3" fmla="*/ 2147483646 h 584"/>
              <a:gd name="T4" fmla="*/ 2147483646 w 3112"/>
              <a:gd name="T5" fmla="*/ 2147483646 h 584"/>
              <a:gd name="T6" fmla="*/ 2147483646 w 3112"/>
              <a:gd name="T7" fmla="*/ 2147483646 h 584"/>
              <a:gd name="T8" fmla="*/ 2147483646 w 3112"/>
              <a:gd name="T9" fmla="*/ 2147483646 h 584"/>
              <a:gd name="T10" fmla="*/ 2147483646 w 3112"/>
              <a:gd name="T11" fmla="*/ 2147483646 h 584"/>
              <a:gd name="T12" fmla="*/ 2147483646 w 3112"/>
              <a:gd name="T13" fmla="*/ 2147483646 h 584"/>
              <a:gd name="T14" fmla="*/ 2147483646 w 3112"/>
              <a:gd name="T15" fmla="*/ 2147483646 h 584"/>
              <a:gd name="T16" fmla="*/ 2147483646 w 3112"/>
              <a:gd name="T17" fmla="*/ 2147483646 h 584"/>
              <a:gd name="T18" fmla="*/ 2147483646 w 3112"/>
              <a:gd name="T19" fmla="*/ 2147483646 h 584"/>
              <a:gd name="T20" fmla="*/ 2147483646 w 3112"/>
              <a:gd name="T21" fmla="*/ 2147483646 h 584"/>
              <a:gd name="T22" fmla="*/ 2147483646 w 3112"/>
              <a:gd name="T23" fmla="*/ 2147483646 h 584"/>
              <a:gd name="T24" fmla="*/ 2147483646 w 3112"/>
              <a:gd name="T25" fmla="*/ 2147483646 h 584"/>
              <a:gd name="T26" fmla="*/ 2147483646 w 3112"/>
              <a:gd name="T27" fmla="*/ 2147483646 h 584"/>
              <a:gd name="T28" fmla="*/ 2147483646 w 3112"/>
              <a:gd name="T29" fmla="*/ 2147483646 h 584"/>
              <a:gd name="T30" fmla="*/ 2147483646 w 3112"/>
              <a:gd name="T31" fmla="*/ 2147483646 h 584"/>
              <a:gd name="T32" fmla="*/ 2147483646 w 3112"/>
              <a:gd name="T33" fmla="*/ 2147483646 h 584"/>
              <a:gd name="T34" fmla="*/ 2147483646 w 3112"/>
              <a:gd name="T35" fmla="*/ 2147483646 h 584"/>
              <a:gd name="T36" fmla="*/ 2147483646 w 3112"/>
              <a:gd name="T37" fmla="*/ 2147483646 h 584"/>
              <a:gd name="T38" fmla="*/ 2147483646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u-HU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6 w 8196"/>
              <a:gd name="T1" fmla="*/ 2147483646 h 1192"/>
              <a:gd name="T2" fmla="*/ 2147483646 w 8196"/>
              <a:gd name="T3" fmla="*/ 2147483646 h 1192"/>
              <a:gd name="T4" fmla="*/ 2147483646 w 8196"/>
              <a:gd name="T5" fmla="*/ 2147483646 h 1192"/>
              <a:gd name="T6" fmla="*/ 2147483646 w 8196"/>
              <a:gd name="T7" fmla="*/ 2147483646 h 1192"/>
              <a:gd name="T8" fmla="*/ 2147483646 w 8196"/>
              <a:gd name="T9" fmla="*/ 2147483646 h 1192"/>
              <a:gd name="T10" fmla="*/ 2147483646 w 8196"/>
              <a:gd name="T11" fmla="*/ 2147483646 h 1192"/>
              <a:gd name="T12" fmla="*/ 2147483646 w 8196"/>
              <a:gd name="T13" fmla="*/ 2147483646 h 1192"/>
              <a:gd name="T14" fmla="*/ 2147483646 w 8196"/>
              <a:gd name="T15" fmla="*/ 2147483646 h 1192"/>
              <a:gd name="T16" fmla="*/ 2147483646 w 8196"/>
              <a:gd name="T17" fmla="*/ 2147483646 h 1192"/>
              <a:gd name="T18" fmla="*/ 2147483646 w 8196"/>
              <a:gd name="T19" fmla="*/ 2147483646 h 1192"/>
              <a:gd name="T20" fmla="*/ 2147483646 w 8196"/>
              <a:gd name="T21" fmla="*/ 2147483646 h 1192"/>
              <a:gd name="T22" fmla="*/ 2147483646 w 8196"/>
              <a:gd name="T23" fmla="*/ 2147483646 h 1192"/>
              <a:gd name="T24" fmla="*/ 2147483646 w 8196"/>
              <a:gd name="T25" fmla="*/ 2147483646 h 1192"/>
              <a:gd name="T26" fmla="*/ 2147483646 w 8196"/>
              <a:gd name="T27" fmla="*/ 2147483646 h 1192"/>
              <a:gd name="T28" fmla="*/ 2147483646 w 8196"/>
              <a:gd name="T29" fmla="*/ 2147483646 h 1192"/>
              <a:gd name="T30" fmla="*/ 2147483646 w 8196"/>
              <a:gd name="T31" fmla="*/ 2147483646 h 1192"/>
              <a:gd name="T32" fmla="*/ 2147483646 w 8196"/>
              <a:gd name="T33" fmla="*/ 2147483646 h 1192"/>
              <a:gd name="T34" fmla="*/ 2147483646 w 8196"/>
              <a:gd name="T35" fmla="*/ 2147483646 h 1192"/>
              <a:gd name="T36" fmla="*/ 2147483646 w 8196"/>
              <a:gd name="T37" fmla="*/ 2147483646 h 1192"/>
              <a:gd name="T38" fmla="*/ 2147483646 w 8196"/>
              <a:gd name="T39" fmla="*/ 2147483646 h 1192"/>
              <a:gd name="T40" fmla="*/ 2147483646 w 8196"/>
              <a:gd name="T41" fmla="*/ 2147483646 h 1192"/>
              <a:gd name="T42" fmla="*/ 2147483646 w 8196"/>
              <a:gd name="T43" fmla="*/ 2147483646 h 1192"/>
              <a:gd name="T44" fmla="*/ 2147483646 w 8196"/>
              <a:gd name="T45" fmla="*/ 0 h 1192"/>
              <a:gd name="T46" fmla="*/ 2147483646 w 8196"/>
              <a:gd name="T47" fmla="*/ 2147483646 h 1192"/>
              <a:gd name="T48" fmla="*/ 2147483646 w 8196"/>
              <a:gd name="T49" fmla="*/ 2147483646 h 1192"/>
              <a:gd name="T50" fmla="*/ 2147483646 w 8196"/>
              <a:gd name="T51" fmla="*/ 2147483646 h 1192"/>
              <a:gd name="T52" fmla="*/ 2147483646 w 8196"/>
              <a:gd name="T53" fmla="*/ 2147483646 h 1192"/>
              <a:gd name="T54" fmla="*/ 2147483646 w 8196"/>
              <a:gd name="T55" fmla="*/ 2147483646 h 1192"/>
              <a:gd name="T56" fmla="*/ 2147483646 w 8196"/>
              <a:gd name="T57" fmla="*/ 2147483646 h 1192"/>
              <a:gd name="T58" fmla="*/ 2147483646 w 8196"/>
              <a:gd name="T59" fmla="*/ 2147483646 h 1192"/>
              <a:gd name="T60" fmla="*/ 2147483646 w 8196"/>
              <a:gd name="T61" fmla="*/ 2147483646 h 1192"/>
              <a:gd name="T62" fmla="*/ 0 w 8196"/>
              <a:gd name="T63" fmla="*/ 2147483646 h 1192"/>
              <a:gd name="T64" fmla="*/ 2147483646 w 8196"/>
              <a:gd name="T65" fmla="*/ 2147483646 h 1192"/>
              <a:gd name="T66" fmla="*/ 2147483646 w 8196"/>
              <a:gd name="T67" fmla="*/ 2147483646 h 1192"/>
              <a:gd name="T68" fmla="*/ 2147483646 w 8196"/>
              <a:gd name="T69" fmla="*/ 2147483646 h 1192"/>
              <a:gd name="T70" fmla="*/ 2147483646 w 8196"/>
              <a:gd name="T71" fmla="*/ 2147483646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DD7B2-98AA-4E6F-BDFD-14CF8675F63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19433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C3C52-B7CE-4629-B746-F275BE7DEC9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27406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FD992-4861-4D0A-AD69-F8C777A2A10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8072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F3024-1CD5-4869-89F7-D8AF231B286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13683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C9868-9CC4-4635-9FA0-0C05511BA4E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89597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FECF5-5625-411D-A9AB-1317216A6CA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73574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D30F7-8DFD-4D9F-934F-1FE236BD660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15178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000">
                <a:solidFill>
                  <a:schemeClr val="tx2"/>
                </a:solidFill>
                <a:latin typeface="Arial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000">
                <a:solidFill>
                  <a:schemeClr val="tx2"/>
                </a:solidFill>
                <a:latin typeface="Arial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7C9BCC9-AC73-453A-AF3F-818007F3CE7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  <p:sldLayoutId id="2147484083" r:id="rId2"/>
    <p:sldLayoutId id="2147484092" r:id="rId3"/>
    <p:sldLayoutId id="2147484084" r:id="rId4"/>
    <p:sldLayoutId id="2147484085" r:id="rId5"/>
    <p:sldLayoutId id="2147484086" r:id="rId6"/>
    <p:sldLayoutId id="2147484093" r:id="rId7"/>
    <p:sldLayoutId id="2147484094" r:id="rId8"/>
    <p:sldLayoutId id="2147484095" r:id="rId9"/>
    <p:sldLayoutId id="2147484087" r:id="rId10"/>
    <p:sldLayoutId id="2147484096" r:id="rId11"/>
    <p:sldLayoutId id="2147484088" r:id="rId12"/>
    <p:sldLayoutId id="2147484089" r:id="rId13"/>
    <p:sldLayoutId id="2147484090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246313"/>
            <a:ext cx="7772400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altLang="hu-HU" sz="4000" b="1" dirty="0" smtClean="0">
                <a:solidFill>
                  <a:schemeClr val="accent1">
                    <a:lumMod val="50000"/>
                  </a:schemeClr>
                </a:solidFill>
              </a:rPr>
              <a:t>Nyíregyházi SZC Széchenyi István Technikum és Kollégium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2743200" y="4122738"/>
            <a:ext cx="6400800" cy="1752600"/>
          </a:xfrm>
        </p:spPr>
        <p:txBody>
          <a:bodyPr/>
          <a:lstStyle/>
          <a:p>
            <a:pPr marL="0" indent="0"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 altLang="hu-HU" sz="2600" b="1" dirty="0" smtClean="0"/>
              <a:t>4400 Nyíregyháza, Városmajor u. 4.</a:t>
            </a:r>
          </a:p>
          <a:p>
            <a:pPr marL="0" indent="0"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 altLang="hu-HU" sz="2600" b="1" dirty="0" smtClean="0"/>
              <a:t>70 / 199 - 5667</a:t>
            </a:r>
          </a:p>
          <a:p>
            <a:pPr marL="0" indent="0"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 altLang="hu-HU" sz="2600" b="1" smtClean="0"/>
              <a:t>www.nyirszikszi.hu</a:t>
            </a:r>
            <a:endParaRPr lang="hu-HU" altLang="hu-HU" sz="2600" b="1" dirty="0" smtClean="0"/>
          </a:p>
          <a:p>
            <a:pPr marL="0" indent="0"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 altLang="hu-HU" sz="2600" b="1" dirty="0" smtClean="0"/>
              <a:t>iskola@nyirszikszi.hu</a:t>
            </a:r>
          </a:p>
        </p:txBody>
      </p:sp>
      <p:pic>
        <p:nvPicPr>
          <p:cNvPr id="11268" name="Kép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5" y="3789363"/>
            <a:ext cx="2463800" cy="229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3937755"/>
              </p:ext>
            </p:extLst>
          </p:nvPr>
        </p:nvGraphicFramePr>
        <p:xfrm>
          <a:off x="488064" y="3501008"/>
          <a:ext cx="8229600" cy="2141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464">
                  <a:extLst>
                    <a:ext uri="{9D8B030D-6E8A-4147-A177-3AD203B41FA5}">
                      <a16:colId xmlns:a16="http://schemas.microsoft.com/office/drawing/2014/main" val="1710337856"/>
                    </a:ext>
                  </a:extLst>
                </a:gridCol>
                <a:gridCol w="4968552">
                  <a:extLst>
                    <a:ext uri="{9D8B030D-6E8A-4147-A177-3AD203B41FA5}">
                      <a16:colId xmlns:a16="http://schemas.microsoft.com/office/drawing/2014/main" val="1205525006"/>
                    </a:ext>
                  </a:extLst>
                </a:gridCol>
                <a:gridCol w="2170584">
                  <a:extLst>
                    <a:ext uri="{9D8B030D-6E8A-4147-A177-3AD203B41FA5}">
                      <a16:colId xmlns:a16="http://schemas.microsoft.com/office/drawing/2014/main" val="965331285"/>
                    </a:ext>
                  </a:extLst>
                </a:gridCol>
              </a:tblGrid>
              <a:tr h="822875"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 smtClean="0"/>
                        <a:t>Kód</a:t>
                      </a:r>
                      <a:endParaRPr lang="hu-HU" sz="2400" b="1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 smtClean="0"/>
                        <a:t>Tanulmányi</a:t>
                      </a:r>
                      <a:r>
                        <a:rPr lang="hu-HU" sz="2400" b="1" baseline="0" dirty="0" smtClean="0"/>
                        <a:t> terület (ágazat)</a:t>
                      </a:r>
                      <a:endParaRPr lang="hu-HU" sz="2400" b="1" dirty="0" smtClean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 smtClean="0"/>
                        <a:t>Felvehető</a:t>
                      </a:r>
                      <a:r>
                        <a:rPr lang="hu-HU" sz="2400" b="1" baseline="0" dirty="0" smtClean="0"/>
                        <a:t> létszám</a:t>
                      </a:r>
                      <a:endParaRPr lang="hu-HU" sz="2400" b="1" dirty="0"/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2954739713"/>
                  </a:ext>
                </a:extLst>
              </a:tr>
              <a:tr h="659331"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 smtClean="0"/>
                        <a:t>0501</a:t>
                      </a:r>
                      <a:endParaRPr lang="hu-HU" sz="2400" b="1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400" b="1" dirty="0" smtClean="0"/>
                        <a:t>Gazdálkodás és menedzsment</a:t>
                      </a:r>
                      <a:endParaRPr lang="hu-HU" sz="2400" b="1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 smtClean="0"/>
                        <a:t>80 fő</a:t>
                      </a:r>
                      <a:endParaRPr lang="hu-HU" sz="2400" b="1" dirty="0"/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2472565478"/>
                  </a:ext>
                </a:extLst>
              </a:tr>
              <a:tr h="659331"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 smtClean="0"/>
                        <a:t>0502</a:t>
                      </a:r>
                      <a:endParaRPr lang="hu-HU" sz="2400" b="1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400" b="1" dirty="0" smtClean="0"/>
                        <a:t>Informatika</a:t>
                      </a:r>
                      <a:r>
                        <a:rPr lang="hu-HU" sz="2400" b="1" baseline="0" dirty="0" smtClean="0"/>
                        <a:t> és távközlés</a:t>
                      </a:r>
                      <a:endParaRPr lang="hu-HU" sz="2400" b="1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 smtClean="0"/>
                        <a:t>48 fő</a:t>
                      </a:r>
                      <a:endParaRPr lang="hu-HU" sz="2400" b="1" dirty="0"/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3309920034"/>
                  </a:ext>
                </a:extLst>
              </a:tr>
            </a:tbl>
          </a:graphicData>
        </a:graphic>
      </p:graphicFrame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2370782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Tervezett tanulmányi területek</a:t>
            </a:r>
            <a:br>
              <a:rPr lang="hu-HU" dirty="0" smtClean="0"/>
            </a:br>
            <a:r>
              <a:rPr lang="hu-HU" dirty="0" smtClean="0"/>
              <a:t>és felvételi keretszámok </a:t>
            </a:r>
            <a:br>
              <a:rPr lang="hu-HU" dirty="0" smtClean="0"/>
            </a:b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2025/2026-os tanévre</a:t>
            </a:r>
            <a:b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Végleges információk (október 20. után)</a:t>
            </a:r>
            <a:endParaRPr lang="hu-H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dirty="0" smtClean="0"/>
              <a:t>Gazdasági, jogi, vállalkozási ismeretek</a:t>
            </a:r>
          </a:p>
          <a:p>
            <a:r>
              <a:rPr lang="hu-HU" altLang="hu-HU" dirty="0" smtClean="0"/>
              <a:t>Kommunikáció, Digitális alkalmazások (gépírás)</a:t>
            </a:r>
          </a:p>
          <a:p>
            <a:r>
              <a:rPr lang="hu-HU" altLang="hu-HU" dirty="0"/>
              <a:t>Számvitel</a:t>
            </a:r>
          </a:p>
          <a:p>
            <a:r>
              <a:rPr lang="hu-HU" altLang="hu-HU" dirty="0"/>
              <a:t>Számítógépes könyvelés</a:t>
            </a:r>
          </a:p>
          <a:p>
            <a:r>
              <a:rPr lang="hu-HU" altLang="hu-HU" dirty="0"/>
              <a:t>Pénzügy</a:t>
            </a:r>
          </a:p>
          <a:p>
            <a:r>
              <a:rPr lang="hu-HU" altLang="hu-HU" dirty="0" smtClean="0"/>
              <a:t>Adózás</a:t>
            </a:r>
          </a:p>
          <a:p>
            <a:r>
              <a:rPr lang="hu-HU" altLang="hu-HU" dirty="0" smtClean="0"/>
              <a:t>Elektronikus adóbevallás</a:t>
            </a:r>
          </a:p>
          <a:p>
            <a:endParaRPr lang="hu-HU" altLang="hu-HU" dirty="0" smtClean="0"/>
          </a:p>
        </p:txBody>
      </p:sp>
      <p:sp>
        <p:nvSpPr>
          <p:cNvPr id="19459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mtClean="0"/>
              <a:t>Pénzügyi-számviteli ügyintéző</a:t>
            </a:r>
            <a:br>
              <a:rPr lang="hu-HU" altLang="hu-HU" smtClean="0"/>
            </a:br>
            <a:r>
              <a:rPr lang="hu-HU" altLang="hu-HU" sz="2000" smtClean="0"/>
              <a:t>Gazdálkodás és menedzsment ágazat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dirty="0" smtClean="0"/>
              <a:t>Gazdasági, jogi, vállalkozási ismeretek</a:t>
            </a:r>
          </a:p>
          <a:p>
            <a:r>
              <a:rPr lang="hu-HU" altLang="hu-HU" dirty="0"/>
              <a:t>Kommunikáció, Digitális alkalmazások (gépírás)</a:t>
            </a:r>
          </a:p>
          <a:p>
            <a:r>
              <a:rPr lang="hu-HU" altLang="hu-HU" dirty="0" smtClean="0"/>
              <a:t>Üzleti adminisztráció</a:t>
            </a:r>
          </a:p>
          <a:p>
            <a:r>
              <a:rPr lang="hu-HU" altLang="hu-HU" dirty="0" smtClean="0"/>
              <a:t>Dokumentumszerkesztés</a:t>
            </a:r>
          </a:p>
          <a:p>
            <a:r>
              <a:rPr lang="hu-HU" altLang="hu-HU" dirty="0" smtClean="0"/>
              <a:t>Kommunikáció</a:t>
            </a:r>
          </a:p>
          <a:p>
            <a:r>
              <a:rPr lang="hu-HU" altLang="hu-HU" dirty="0" smtClean="0"/>
              <a:t>Titkári ügyintézés</a:t>
            </a:r>
          </a:p>
          <a:p>
            <a:r>
              <a:rPr lang="hu-HU" altLang="hu-HU" dirty="0" smtClean="0"/>
              <a:t>Adózás, könyvvezetés</a:t>
            </a:r>
          </a:p>
        </p:txBody>
      </p:sp>
      <p:sp>
        <p:nvSpPr>
          <p:cNvPr id="2048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mtClean="0"/>
              <a:t>Vállalkozási ügyviteli ügyintéző</a:t>
            </a:r>
            <a:br>
              <a:rPr lang="hu-HU" altLang="hu-HU" smtClean="0"/>
            </a:br>
            <a:r>
              <a:rPr lang="hu-HU" altLang="hu-HU" sz="2000" smtClean="0"/>
              <a:t>Gazdálkodás és menedzsment ágazat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dirty="0" smtClean="0"/>
              <a:t>Informatikai és távközlési alapok</a:t>
            </a:r>
          </a:p>
          <a:p>
            <a:r>
              <a:rPr lang="hu-HU" altLang="hu-HU" dirty="0" smtClean="0"/>
              <a:t>Programozási alapok</a:t>
            </a:r>
          </a:p>
          <a:p>
            <a:r>
              <a:rPr lang="hu-HU" altLang="hu-HU" dirty="0" smtClean="0"/>
              <a:t>Adatbázis-kezelés</a:t>
            </a:r>
          </a:p>
          <a:p>
            <a:r>
              <a:rPr lang="hu-HU" altLang="hu-HU" dirty="0" smtClean="0"/>
              <a:t>Webprogramozás</a:t>
            </a:r>
          </a:p>
          <a:p>
            <a:r>
              <a:rPr lang="hu-HU" altLang="hu-HU" dirty="0" smtClean="0"/>
              <a:t>Frontend/Backend programozás és tesztelés</a:t>
            </a:r>
          </a:p>
          <a:p>
            <a:r>
              <a:rPr lang="hu-HU" altLang="hu-HU" dirty="0" smtClean="0"/>
              <a:t>Asztali és mobil alkalmazások fejlesztése és tesztelése</a:t>
            </a:r>
            <a:endParaRPr lang="hu-HU" altLang="hu-HU" dirty="0"/>
          </a:p>
          <a:p>
            <a:r>
              <a:rPr lang="hu-HU" altLang="hu-HU" dirty="0"/>
              <a:t>IKT </a:t>
            </a:r>
            <a:r>
              <a:rPr lang="hu-HU" altLang="hu-HU" dirty="0" smtClean="0"/>
              <a:t>projektmunka</a:t>
            </a:r>
          </a:p>
          <a:p>
            <a:r>
              <a:rPr lang="hu-HU" altLang="hu-HU" dirty="0"/>
              <a:t>Szakmai angol</a:t>
            </a:r>
          </a:p>
          <a:p>
            <a:endParaRPr lang="hu-HU" altLang="hu-HU" dirty="0" smtClean="0"/>
          </a:p>
        </p:txBody>
      </p:sp>
      <p:sp>
        <p:nvSpPr>
          <p:cNvPr id="21507" name="Cím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52537"/>
          </a:xfrm>
        </p:spPr>
        <p:txBody>
          <a:bodyPr/>
          <a:lstStyle/>
          <a:p>
            <a:r>
              <a:rPr lang="hu-HU" altLang="hu-HU" smtClean="0"/>
              <a:t>Szoftverfejlesztő és –tesztelő</a:t>
            </a:r>
            <a:br>
              <a:rPr lang="hu-HU" altLang="hu-HU" smtClean="0"/>
            </a:br>
            <a:r>
              <a:rPr lang="hu-HU" altLang="hu-HU" sz="2000" smtClean="0"/>
              <a:t>Informatika és távközlés</a:t>
            </a:r>
            <a:endParaRPr lang="hu-HU" alt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2492375"/>
            <a:ext cx="8229600" cy="3702050"/>
          </a:xfrm>
        </p:spPr>
        <p:txBody>
          <a:bodyPr/>
          <a:lstStyle/>
          <a:p>
            <a:pPr marL="741363" lvl="1" indent="-284163" eaLnBrk="1" hangingPunct="1"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800" dirty="0" smtClean="0"/>
              <a:t>Felkészítő foglalkozás nyolcadikosoknak</a:t>
            </a:r>
          </a:p>
          <a:p>
            <a:pPr marL="457200" lvl="1" indent="0" eaLnBrk="1" hangingPunct="1">
              <a:buFont typeface="Symbol" panose="05050102010706020507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800" dirty="0" smtClean="0"/>
              <a:t>	/ Széchenyi 75 Alapítvány /</a:t>
            </a:r>
          </a:p>
          <a:p>
            <a:pPr marL="741363" lvl="1" indent="-284163" eaLnBrk="1" hangingPunct="1"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800" dirty="0" smtClean="0"/>
              <a:t>Szakkörök, érdeklődési körök</a:t>
            </a:r>
          </a:p>
          <a:p>
            <a:pPr marL="741363" lvl="1" indent="-284163" eaLnBrk="1" hangingPunct="1"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800" dirty="0" smtClean="0"/>
              <a:t>Versenyfelkészítés (OKTV, OSZTV,…..)</a:t>
            </a:r>
          </a:p>
          <a:p>
            <a:pPr marL="741363" lvl="1" indent="-284163" eaLnBrk="1" hangingPunct="1"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800" dirty="0" smtClean="0"/>
              <a:t>Külföldi tanulmányutak, szakmai gyakorlatok (ERASMUS</a:t>
            </a:r>
            <a:r>
              <a:rPr lang="hu-HU" altLang="hu-HU" sz="2800" baseline="30000" dirty="0" smtClean="0"/>
              <a:t>+</a:t>
            </a:r>
            <a:r>
              <a:rPr lang="hu-HU" altLang="hu-HU" sz="2800" dirty="0" smtClean="0"/>
              <a:t>)</a:t>
            </a:r>
            <a:r>
              <a:rPr lang="hu-HU" altLang="hu-HU" sz="2800" dirty="0"/>
              <a:t> </a:t>
            </a:r>
            <a:r>
              <a:rPr lang="hu-HU" altLang="hu-HU" sz="2800" dirty="0" smtClean="0"/>
              <a:t>Ciprus, Portugália, Tenerife</a:t>
            </a:r>
          </a:p>
        </p:txBody>
      </p:sp>
      <p:sp>
        <p:nvSpPr>
          <p:cNvPr id="2150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 altLang="hu-HU" smtClean="0"/>
              <a:t>Tehetséggondozás</a:t>
            </a:r>
          </a:p>
        </p:txBody>
      </p:sp>
    </p:spTree>
    <p:extLst>
      <p:ext uri="{BB962C8B-B14F-4D97-AF65-F5344CB8AC3E}">
        <p14:creationId xmlns:p14="http://schemas.microsoft.com/office/powerpoint/2010/main" val="1631739140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Symbol" panose="05050102010706020507" pitchFamily="18" charset="2"/>
              <a:buNone/>
            </a:pPr>
            <a:r>
              <a:rPr lang="hu-HU" altLang="hu-HU" sz="7200" smtClean="0"/>
              <a:t>A felvételi eljárás rendje</a:t>
            </a:r>
          </a:p>
        </p:txBody>
      </p:sp>
      <p:sp>
        <p:nvSpPr>
          <p:cNvPr id="22531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alt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1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290470"/>
              </p:ext>
            </p:extLst>
          </p:nvPr>
        </p:nvGraphicFramePr>
        <p:xfrm>
          <a:off x="179388" y="2420938"/>
          <a:ext cx="8785225" cy="4552950"/>
        </p:xfrm>
        <a:graphic>
          <a:graphicData uri="http://schemas.openxmlformats.org/drawingml/2006/table">
            <a:tbl>
              <a:tblPr/>
              <a:tblGrid>
                <a:gridCol w="8785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52950">
                <a:tc>
                  <a:txBody>
                    <a:bodyPr/>
                    <a:lstStyle>
                      <a:lvl1pPr marL="341313" indent="-341313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Symbol" panose="05050102010706020507" pitchFamily="18" charset="2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Symbol" panose="05050102010706020507" pitchFamily="18" charset="2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Symbol" panose="05050102010706020507" pitchFamily="18" charset="2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  <a:defRPr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Symbol" panose="05050102010706020507" pitchFamily="18" charset="2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  <a:defRPr sz="16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Symbol" panose="05050102010706020507" pitchFamily="18" charset="2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9pPr>
                    </a:lstStyle>
                    <a:p>
                      <a:pPr marL="341313" marR="0" lvl="0" indent="-341313" algn="just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Char char="•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r>
                        <a:rPr lang="hu-HU" altLang="hu-HU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A részvétel az írásbeli felvételi vizsgán kötelező</a:t>
                      </a:r>
                    </a:p>
                    <a:p>
                      <a:pPr marL="0" marR="0" lvl="0" indent="0" algn="just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endParaRPr lang="hu-HU" altLang="hu-HU" sz="200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1313" marR="0" lvl="0" indent="-341313" algn="just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Char char="•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r>
                        <a:rPr lang="hu-HU" altLang="hu-HU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Jelentkezni az írásbeli felvételi vizsgára </a:t>
                      </a:r>
                      <a:r>
                        <a:rPr lang="hu-HU" altLang="hu-HU" sz="2000" b="1" i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közvetlenül</a:t>
                      </a:r>
                      <a:r>
                        <a:rPr lang="hu-HU" altLang="hu-HU" sz="2000" b="0" i="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altLang="hu-HU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a vizsgát szervező</a:t>
                      </a:r>
                      <a:r>
                        <a:rPr lang="hu-HU" altLang="hu-HU" sz="20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altLang="hu-HU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intézményben lehet                  </a:t>
                      </a:r>
                      <a:r>
                        <a:rPr lang="hu-HU" altLang="hu-HU" sz="20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2024. december 2-ig</a:t>
                      </a:r>
                    </a:p>
                    <a:p>
                      <a:pPr marL="0" marR="0" lvl="0" indent="0" algn="just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endParaRPr lang="hu-HU" altLang="hu-HU" sz="2400" b="1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1313" marR="0" lvl="0" indent="-341313" algn="just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Char char="•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r>
                        <a:rPr lang="hu-HU" sz="2000" dirty="0" smtClean="0"/>
                        <a:t>A tanuló maga döntheti el, hogy melyik vizsgaszervező intézménybe nyújtja be a jelentkezési lapját, függetlenül a felvételi eljárás keretében benyújtandó jelentkezéseitől.</a:t>
                      </a:r>
                      <a:endParaRPr lang="hu-HU" altLang="hu-HU" sz="2000" b="1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endParaRPr lang="hu-HU" altLang="hu-HU" sz="2400" b="1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1313" marR="0" lvl="0" indent="-341313" algn="just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Char char="•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r>
                        <a:rPr lang="hu-HU" altLang="hu-HU" sz="2000" dirty="0" smtClean="0"/>
                        <a:t>Az írásbeli felvételire az Ügyfélkapun keresztül,</a:t>
                      </a:r>
                      <a:r>
                        <a:rPr lang="hu-HU" altLang="hu-HU" sz="2000" baseline="0" dirty="0" smtClean="0"/>
                        <a:t> vagy az </a:t>
                      </a:r>
                      <a:r>
                        <a:rPr lang="hu-HU" altLang="hu-HU" sz="2000" dirty="0" smtClean="0"/>
                        <a:t>Oktatási Hivatal által rendszeresített, </a:t>
                      </a:r>
                      <a:r>
                        <a:rPr lang="hu-HU" altLang="hu-HU" sz="2000" b="1" dirty="0" smtClean="0"/>
                        <a:t>JELENTKEZÉSI LAP</a:t>
                      </a:r>
                      <a:r>
                        <a:rPr lang="hu-HU" altLang="hu-HU" sz="2000" b="0" baseline="0" dirty="0" smtClean="0"/>
                        <a:t> </a:t>
                      </a:r>
                      <a:r>
                        <a:rPr lang="hu-HU" altLang="hu-HU" sz="2000" dirty="0" smtClean="0"/>
                        <a:t>határidőre (2024. december 2.) történő benyújtásával kell jelentkezni </a:t>
                      </a:r>
                    </a:p>
                    <a:p>
                      <a:pPr marL="341313" marR="0" lvl="0" indent="-341313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endParaRPr lang="hu-HU" altLang="hu-HU" sz="240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3" marR="90003" marT="61985" marB="4675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Szövegdoboz 1"/>
          <p:cNvSpPr txBox="1"/>
          <p:nvPr/>
        </p:nvSpPr>
        <p:spPr>
          <a:xfrm>
            <a:off x="804863" y="549275"/>
            <a:ext cx="76327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hu-HU" sz="3600" dirty="0">
                <a:latin typeface="+mj-lt"/>
                <a:ea typeface="+mn-ea"/>
                <a:cs typeface="Times New Roman" panose="02020603050405020304" pitchFamily="18" charset="0"/>
              </a:rPr>
              <a:t>Jelentkezés a Központi írásbeli felvételi vizsgára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mtClean="0"/>
              <a:t>Felvételi vizsga jelentkezési lap</a:t>
            </a:r>
          </a:p>
        </p:txBody>
      </p:sp>
      <p:sp>
        <p:nvSpPr>
          <p:cNvPr id="2560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2420938"/>
            <a:ext cx="8228013" cy="3703637"/>
          </a:xfrm>
        </p:spPr>
        <p:txBody>
          <a:bodyPr/>
          <a:lstStyle/>
          <a:p>
            <a:r>
              <a:rPr lang="hu-HU" altLang="hu-HU" smtClean="0"/>
              <a:t>OM azonosító kódja:  </a:t>
            </a:r>
            <a:r>
              <a:rPr lang="hu-HU" altLang="hu-HU" sz="4400" b="1" smtClean="0"/>
              <a:t>203045/014</a:t>
            </a:r>
          </a:p>
          <a:p>
            <a:endParaRPr lang="hu-HU" altLang="hu-HU" smtClean="0"/>
          </a:p>
          <a:p>
            <a:r>
              <a:rPr lang="hu-HU" altLang="hu-HU" smtClean="0"/>
              <a:t>Intézmény neve:</a:t>
            </a:r>
          </a:p>
          <a:p>
            <a:pPr marL="303213" lvl="1" indent="0">
              <a:buFont typeface="Symbol" panose="05050102010706020507" pitchFamily="18" charset="2"/>
              <a:buNone/>
            </a:pPr>
            <a:r>
              <a:rPr lang="hu-HU" altLang="hu-HU" sz="2400" b="1" smtClean="0"/>
              <a:t>Nyíregyházi SZC Széchenyi István Technikum és Kollégium</a:t>
            </a:r>
          </a:p>
          <a:p>
            <a:endParaRPr lang="hu-HU" altLang="hu-HU" smtClean="0"/>
          </a:p>
          <a:p>
            <a:r>
              <a:rPr lang="hu-HU" altLang="hu-HU" smtClean="0"/>
              <a:t>Intézmény címe:</a:t>
            </a:r>
          </a:p>
          <a:p>
            <a:pPr marL="303213" lvl="1" indent="0">
              <a:buFont typeface="Symbol" panose="05050102010706020507" pitchFamily="18" charset="2"/>
              <a:buNone/>
            </a:pPr>
            <a:r>
              <a:rPr lang="hu-HU" altLang="hu-HU" b="1" smtClean="0"/>
              <a:t>4400 Nyíregyháza, Városmajor u. 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idx="1"/>
          </p:nvPr>
        </p:nvSpPr>
        <p:spPr>
          <a:xfrm>
            <a:off x="468313" y="2565400"/>
            <a:ext cx="8351837" cy="3887788"/>
          </a:xfrm>
        </p:spPr>
        <p:txBody>
          <a:bodyPr/>
          <a:lstStyle/>
          <a:p>
            <a:pPr marL="0" indent="0" defTabSz="449263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Symbol" panose="05050102010706020507" pitchFamily="18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/>
            </a:pPr>
            <a:r>
              <a:rPr lang="hu-HU" altLang="hu-HU" dirty="0"/>
              <a:t>A felvételi vizsga </a:t>
            </a:r>
            <a:r>
              <a:rPr lang="hu-HU" altLang="hu-HU" dirty="0" smtClean="0"/>
              <a:t>időpontja</a:t>
            </a:r>
          </a:p>
          <a:p>
            <a:pPr marL="0" indent="0" defTabSz="449263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Symbol" panose="05050102010706020507" pitchFamily="18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/>
            </a:pPr>
            <a:r>
              <a:rPr lang="hu-HU" altLang="hu-HU" b="1" dirty="0"/>
              <a:t>	</a:t>
            </a:r>
            <a:r>
              <a:rPr lang="hu-HU" altLang="hu-HU" b="1" dirty="0" smtClean="0"/>
              <a:t>		2025. </a:t>
            </a:r>
            <a:r>
              <a:rPr lang="hu-HU" altLang="hu-HU" b="1" dirty="0"/>
              <a:t>január </a:t>
            </a:r>
            <a:r>
              <a:rPr lang="hu-HU" altLang="hu-HU" b="1" dirty="0" smtClean="0"/>
              <a:t>18. </a:t>
            </a:r>
            <a:r>
              <a:rPr lang="hu-HU" altLang="hu-HU" b="1" dirty="0"/>
              <a:t>(szombat) 10.00 óra.</a:t>
            </a:r>
          </a:p>
          <a:p>
            <a:pPr marL="341313" indent="-341313" defTabSz="449263">
              <a:lnSpc>
                <a:spcPct val="95000"/>
              </a:lnSpc>
              <a:spcBef>
                <a:spcPct val="0"/>
              </a:spcBef>
              <a:buClrTx/>
              <a:buFont typeface="Symbol" panose="05050102010706020507" pitchFamily="18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/>
            </a:pPr>
            <a:endParaRPr lang="hu-HU" altLang="hu-HU" dirty="0"/>
          </a:p>
          <a:p>
            <a:pPr marL="0" indent="0" algn="just" eaLnBrk="1" hangingPunct="1">
              <a:spcBef>
                <a:spcPts val="700"/>
              </a:spcBef>
              <a:buFont typeface="Symbol" panose="05050102010706020507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dirty="0" smtClean="0"/>
              <a:t>A felvételi vizsgáról való alapos okkal történő, indokolt távolmaradás esetén a központilag meghatározott pótnapon, </a:t>
            </a:r>
            <a:r>
              <a:rPr lang="hu-HU" altLang="hu-HU" b="1" dirty="0" smtClean="0"/>
              <a:t>2025. január 28-án, 14:00</a:t>
            </a:r>
            <a:r>
              <a:rPr lang="hu-HU" altLang="hu-HU" dirty="0" smtClean="0"/>
              <a:t> órai kezdettel lehet vizsgázni. Az ilyen igényt </a:t>
            </a:r>
            <a:r>
              <a:rPr lang="hu-HU" altLang="hu-HU" b="1" dirty="0" smtClean="0"/>
              <a:t>2025. január 20-ig</a:t>
            </a:r>
            <a:r>
              <a:rPr lang="hu-HU" altLang="hu-HU" dirty="0" smtClean="0"/>
              <a:t> írásban kell jelezni</a:t>
            </a:r>
            <a:r>
              <a:rPr lang="hu-HU" altLang="hu-HU" sz="2800" dirty="0" smtClean="0"/>
              <a:t>. </a:t>
            </a:r>
          </a:p>
        </p:txBody>
      </p:sp>
      <p:sp>
        <p:nvSpPr>
          <p:cNvPr id="26627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 altLang="hu-HU" sz="3600" smtClean="0"/>
              <a:t>Központi írásbeli felvételi vizsga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2420938"/>
            <a:ext cx="8748712" cy="4103687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altLang="hu-HU" u="sng" dirty="0" smtClean="0"/>
              <a:t>A felvételi vizsga</a:t>
            </a:r>
          </a:p>
          <a:p>
            <a:pPr marL="741363" lvl="1" indent="-284163" eaLnBrk="1" hangingPunct="1">
              <a:spcBef>
                <a:spcPts val="45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altLang="hu-HU" sz="1800" dirty="0" smtClean="0"/>
              <a:t>A felvételi vizsga nem nyilvános.</a:t>
            </a:r>
          </a:p>
          <a:p>
            <a:pPr marL="741363" lvl="1" indent="-284163" eaLnBrk="1" hangingPunct="1">
              <a:spcBef>
                <a:spcPts val="45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altLang="hu-HU" sz="1800" dirty="0" smtClean="0"/>
              <a:t>A felvételi vizsga csak </a:t>
            </a:r>
            <a:r>
              <a:rPr lang="hu-HU" altLang="hu-HU" sz="1800" b="1" i="1" dirty="0" smtClean="0"/>
              <a:t>írásbeli</a:t>
            </a:r>
            <a:r>
              <a:rPr lang="hu-HU" altLang="hu-HU" sz="1800" dirty="0" smtClean="0"/>
              <a:t> részből áll.</a:t>
            </a:r>
          </a:p>
          <a:p>
            <a:pPr marL="741363" lvl="1" indent="-284163" eaLnBrk="1" hangingPunct="1">
              <a:spcBef>
                <a:spcPts val="45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altLang="hu-HU" sz="1800" dirty="0" smtClean="0"/>
              <a:t>A felvételi vizsga tantárgyai</a:t>
            </a:r>
            <a:r>
              <a:rPr lang="hu-HU" altLang="hu-HU" sz="1800" b="1" dirty="0" smtClean="0"/>
              <a:t>: </a:t>
            </a:r>
            <a:r>
              <a:rPr lang="hu-HU" altLang="hu-HU" sz="1800" b="1" i="1" dirty="0" smtClean="0"/>
              <a:t>magyar nyelv, matematika</a:t>
            </a:r>
            <a:r>
              <a:rPr lang="hu-HU" altLang="hu-HU" sz="1800" i="1" dirty="0" smtClean="0"/>
              <a:t>.</a:t>
            </a:r>
          </a:p>
          <a:p>
            <a:pPr marL="741363" lvl="1" indent="-284163" eaLnBrk="1" hangingPunct="1">
              <a:spcBef>
                <a:spcPts val="45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altLang="hu-HU" sz="1800" dirty="0" smtClean="0"/>
              <a:t>Időtartam: mindkét tárgyból </a:t>
            </a:r>
            <a:r>
              <a:rPr lang="hu-HU" altLang="hu-HU" sz="1800" b="1" dirty="0" smtClean="0"/>
              <a:t>45 perc </a:t>
            </a:r>
            <a:r>
              <a:rPr lang="hu-HU" altLang="hu-HU" sz="1800" dirty="0" smtClean="0"/>
              <a:t>van a kidolgozásra</a:t>
            </a:r>
          </a:p>
          <a:p>
            <a:pPr marL="341313" indent="-341313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u-HU" altLang="hu-HU" u="sng" dirty="0" smtClean="0"/>
          </a:p>
          <a:p>
            <a:pPr marL="341313" indent="-341313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altLang="hu-HU" u="sng" dirty="0" smtClean="0"/>
              <a:t>A felvételi vizsga követelményei</a:t>
            </a:r>
          </a:p>
          <a:p>
            <a:pPr marL="741363" lvl="1" indent="-284163" eaLnBrk="1" hangingPunct="1">
              <a:spcBef>
                <a:spcPts val="4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altLang="hu-HU" sz="1800" dirty="0" smtClean="0"/>
              <a:t>A felvételi vizsga központi követelményeiről, a korábbi évek feladatsorairól</a:t>
            </a:r>
            <a:br>
              <a:rPr lang="hu-HU" altLang="hu-HU" sz="1800" dirty="0" smtClean="0"/>
            </a:br>
            <a:r>
              <a:rPr lang="hu-HU" altLang="hu-HU" sz="1800" dirty="0" smtClean="0"/>
              <a:t>az Oktatási Hivatal honlapján (www.oktatas.hu) lehet tájékozódni.</a:t>
            </a:r>
          </a:p>
          <a:p>
            <a:pPr marL="341313" indent="-341313" eaLnBrk="1" hangingPunct="1">
              <a:spcBef>
                <a:spcPts val="400"/>
              </a:spcBef>
              <a:buFont typeface="Symbol" panose="05050102010706020507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u-HU" altLang="hu-HU" sz="1600" dirty="0" smtClean="0"/>
          </a:p>
          <a:p>
            <a:pPr marL="341313" indent="-341313" eaLnBrk="1" hangingPunct="1">
              <a:spcBef>
                <a:spcPts val="400"/>
              </a:spcBef>
              <a:buFont typeface="Symbol" panose="05050102010706020507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altLang="hu-HU" sz="1800" b="1" dirty="0" smtClean="0"/>
              <a:t>https://www.oktatas.hu/kozneveles/kozepfoku_felveteli_eljaras/kozponti_feladatsorok</a:t>
            </a:r>
          </a:p>
          <a:p>
            <a:pPr marL="341313" indent="-341313" eaLnBrk="1" hangingPunct="1">
              <a:spcBef>
                <a:spcPts val="400"/>
              </a:spcBef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u-HU" altLang="hu-HU" sz="1600" dirty="0" smtClean="0"/>
          </a:p>
        </p:txBody>
      </p:sp>
      <p:sp>
        <p:nvSpPr>
          <p:cNvPr id="28675" name="Rectangle 1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2350" cy="1651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 altLang="hu-HU" sz="2800" smtClean="0"/>
              <a:t>Tudnivalók a </a:t>
            </a:r>
            <a:br>
              <a:rPr lang="hu-HU" altLang="hu-HU" sz="2800" smtClean="0"/>
            </a:br>
            <a:r>
              <a:rPr lang="hu-HU" altLang="hu-HU" sz="2800" smtClean="0"/>
              <a:t>felvételi vizsgáról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107950" y="1989138"/>
            <a:ext cx="8785225" cy="4137025"/>
          </a:xfrm>
        </p:spPr>
        <p:txBody>
          <a:bodyPr/>
          <a:lstStyle/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hu-HU" altLang="hu-HU" sz="2600" b="1" dirty="0" smtClean="0"/>
              <a:t>9-10. évfolyam</a:t>
            </a:r>
          </a:p>
          <a:p>
            <a:pPr indent="-341313" eaLnBrk="1" hangingPunct="1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hu-HU" altLang="hu-HU" sz="2600" dirty="0" smtClean="0"/>
              <a:t>       Közismereti tárgyak + ágazati alapozó oktatás</a:t>
            </a:r>
          </a:p>
          <a:p>
            <a:pPr indent="-341313" eaLnBrk="1" hangingPunct="1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hu-HU" altLang="hu-HU" sz="2600" dirty="0" smtClean="0"/>
              <a:t>       </a:t>
            </a:r>
            <a:r>
              <a:rPr lang="hu-HU" altLang="hu-HU" sz="2600" i="1" dirty="0" smtClean="0"/>
              <a:t>10. évfolyam végén ágazati alapvizsga </a:t>
            </a:r>
          </a:p>
          <a:p>
            <a:pPr indent="-341313" eaLnBrk="1" hangingPunct="1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hu-HU" altLang="hu-HU" sz="2600" dirty="0" smtClean="0"/>
              <a:t>             </a:t>
            </a:r>
            <a:endParaRPr lang="hu-HU" altLang="hu-HU" sz="2600" i="1" dirty="0" smtClean="0"/>
          </a:p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hu-HU" altLang="hu-HU" sz="2600" b="1" dirty="0" smtClean="0"/>
              <a:t>11-13. évfolyam</a:t>
            </a:r>
          </a:p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hu-HU" altLang="hu-HU" sz="2600" dirty="0" smtClean="0"/>
              <a:t>      Szakmai tárgyak</a:t>
            </a:r>
          </a:p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hu-HU" altLang="hu-HU" sz="2600" dirty="0" smtClean="0"/>
              <a:t>      12. évfolyam végén érettségi (magyar, matek, töri, nyelv)</a:t>
            </a:r>
          </a:p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hu-HU" altLang="hu-HU" sz="2600" dirty="0" smtClean="0"/>
              <a:t>      13. évfolyam végén szakmai vizsga</a:t>
            </a:r>
          </a:p>
          <a:p>
            <a:pPr indent="-341313" eaLnBrk="1" hangingPunct="1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hu-HU" altLang="hu-HU" sz="2600" dirty="0" smtClean="0"/>
              <a:t>        </a:t>
            </a:r>
          </a:p>
        </p:txBody>
      </p:sp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altLang="hu-HU" sz="4000" dirty="0" smtClean="0"/>
              <a:t>Képzés szakaszai</a:t>
            </a:r>
            <a:br>
              <a:rPr lang="hu-HU" altLang="hu-HU" sz="4000" dirty="0" smtClean="0"/>
            </a:br>
            <a:r>
              <a:rPr lang="hu-HU" altLang="hu-HU" sz="4000" dirty="0" smtClean="0"/>
              <a:t>Technikumban</a:t>
            </a:r>
          </a:p>
        </p:txBody>
      </p:sp>
    </p:spTree>
    <p:extLst>
      <p:ext uri="{BB962C8B-B14F-4D97-AF65-F5344CB8AC3E}">
        <p14:creationId xmlns:p14="http://schemas.microsoft.com/office/powerpoint/2010/main" val="1665001875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68363" y="2636838"/>
            <a:ext cx="7407275" cy="3451225"/>
          </a:xfrm>
        </p:spPr>
        <p:txBody>
          <a:bodyPr/>
          <a:lstStyle/>
          <a:p>
            <a:pPr marL="0" indent="0" algn="just" defTabSz="449263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Symbol" panose="05050102010706020507" pitchFamily="18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/>
            </a:pPr>
            <a:r>
              <a:rPr lang="hu-HU" sz="1800" b="1" dirty="0" smtClean="0"/>
              <a:t>2025. január 23-án (csütörtök), 8:00-16:00 </a:t>
            </a:r>
            <a:r>
              <a:rPr lang="hu-HU" sz="1800" dirty="0" smtClean="0"/>
              <a:t>között lesz lehetőség a kijavított vizsgadolgozatok </a:t>
            </a:r>
            <a:r>
              <a:rPr lang="hu-HU" sz="1800" i="1" dirty="0" smtClean="0"/>
              <a:t>megtekintés</a:t>
            </a:r>
            <a:r>
              <a:rPr lang="hu-HU" sz="1800" dirty="0" smtClean="0"/>
              <a:t>ére. A vizsgázó az értékeléssel kapcsolatban - kizárólag a hivatalos javítási-értékelési útmutatótól eltérő értékelés esetén - a megtekintést követő első munkanapon </a:t>
            </a:r>
            <a:r>
              <a:rPr lang="hu-HU" sz="1800" b="1" dirty="0" smtClean="0"/>
              <a:t>tizenhat óráig </a:t>
            </a:r>
            <a:r>
              <a:rPr lang="hu-HU" sz="1800" i="1" dirty="0" smtClean="0"/>
              <a:t>észrevétel</a:t>
            </a:r>
            <a:r>
              <a:rPr lang="hu-HU" sz="1800" dirty="0" smtClean="0"/>
              <a:t>t nyújthat be a vizsgaszervező intézménybe.</a:t>
            </a:r>
          </a:p>
          <a:p>
            <a:pPr marL="0" indent="0" algn="just" defTabSz="449263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Symbol" panose="05050102010706020507" pitchFamily="18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/>
            </a:pPr>
            <a:r>
              <a:rPr lang="hu-HU" sz="1800" dirty="0" smtClean="0"/>
              <a:t>(Az észrevétel benyújtására nyitva álló határidő elmulasztása esetén egy napon belül lehet igazolási kérelmet benyújtani. Az igazolási kérelem benyújtási határideje jogvesztő.) </a:t>
            </a:r>
          </a:p>
          <a:p>
            <a:pPr marL="0" indent="0" algn="just" defTabSz="449263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Symbol" panose="05050102010706020507" pitchFamily="18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/>
            </a:pPr>
            <a:r>
              <a:rPr lang="hu-HU" sz="1800" dirty="0" smtClean="0"/>
              <a:t>A vizsgaszervező intézmény a benyújtott észrevételt elbírálja, a bírálat eredményét három munkanapon belül határozat formájában, megfelelő indokolással, írásban közli az észrevételt tevővel.</a:t>
            </a:r>
            <a:endParaRPr lang="hu-HU" altLang="hu-HU" sz="1800" dirty="0" smtClean="0"/>
          </a:p>
          <a:p>
            <a:pPr marL="0" indent="0" defTabSz="449263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Symbol" panose="05050102010706020507" pitchFamily="18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/>
            </a:pPr>
            <a:endParaRPr lang="hu-HU" altLang="hu-HU" sz="1800" dirty="0" smtClean="0"/>
          </a:p>
          <a:p>
            <a:pPr marL="0" indent="0" defTabSz="449263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Symbol" panose="05050102010706020507" pitchFamily="18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/>
            </a:pPr>
            <a:r>
              <a:rPr lang="hu-HU" altLang="hu-HU" sz="1800" b="1" dirty="0" smtClean="0"/>
              <a:t>Értesítés az írásbeli vizsga eredményéről:</a:t>
            </a:r>
          </a:p>
          <a:p>
            <a:pPr marL="0" indent="0" defTabSz="449263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Symbol" panose="05050102010706020507" pitchFamily="18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/>
            </a:pPr>
            <a:r>
              <a:rPr lang="hu-HU" altLang="hu-HU" sz="1800" b="1" dirty="0" smtClean="0"/>
              <a:t>			2025. február </a:t>
            </a:r>
            <a:r>
              <a:rPr lang="hu-HU" altLang="hu-HU" sz="1800" b="1" dirty="0"/>
              <a:t>7</a:t>
            </a:r>
            <a:r>
              <a:rPr lang="hu-HU" altLang="hu-HU" sz="1800" b="1" dirty="0" smtClean="0"/>
              <a:t>.</a:t>
            </a:r>
          </a:p>
          <a:p>
            <a:pPr>
              <a:defRPr/>
            </a:pPr>
            <a:endParaRPr lang="hu-HU" dirty="0"/>
          </a:p>
        </p:txBody>
      </p:sp>
      <p:sp>
        <p:nvSpPr>
          <p:cNvPr id="3072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4000" smtClean="0"/>
              <a:t>A vizsgadolgozatok megtekintése, a javítással kapcsolatos észrevétel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body" sz="half" idx="1"/>
          </p:nvPr>
        </p:nvSpPr>
        <p:spPr>
          <a:xfrm>
            <a:off x="217488" y="2625725"/>
            <a:ext cx="8748712" cy="28797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800"/>
              </a:spcBef>
              <a:buClrTx/>
              <a:buFont typeface="Symbol" panose="05050102010706020507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hu-HU" altLang="hu-HU" sz="2000" dirty="0" smtClean="0"/>
          </a:p>
          <a:p>
            <a:pPr marL="0" indent="0" algn="just" eaLnBrk="1" hangingPunct="1">
              <a:lnSpc>
                <a:spcPct val="90000"/>
              </a:lnSpc>
              <a:spcBef>
                <a:spcPts val="800"/>
              </a:spcBef>
              <a:buClrTx/>
              <a:buFont typeface="Symbol" panose="05050102010706020507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hu-HU" altLang="hu-HU" dirty="0" smtClean="0"/>
              <a:t>A tanulók </a:t>
            </a:r>
            <a:r>
              <a:rPr lang="hu-HU" altLang="hu-HU" b="1" u="sng" dirty="0" smtClean="0"/>
              <a:t>Jelentkezési lapját </a:t>
            </a:r>
            <a:r>
              <a:rPr lang="hu-HU" altLang="hu-HU" dirty="0" smtClean="0"/>
              <a:t>az általános iskola állítja elő. </a:t>
            </a:r>
          </a:p>
          <a:p>
            <a:pPr marL="0" indent="0" algn="just" eaLnBrk="1" hangingPunct="1">
              <a:lnSpc>
                <a:spcPct val="90000"/>
              </a:lnSpc>
              <a:spcBef>
                <a:spcPts val="800"/>
              </a:spcBef>
              <a:buClrTx/>
              <a:buFont typeface="Symbol" panose="05050102010706020507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hu-HU" altLang="hu-HU" dirty="0" smtClean="0"/>
              <a:t>A jelentkezők az általános iskola által megjelölt időpontig leadják a felvételi lapok kitöltéséhez szükséges, a jelentkezési szándékukra vonatkozó információkat az iskolában.  </a:t>
            </a:r>
          </a:p>
          <a:p>
            <a:pPr marL="0" indent="0" algn="just" eaLnBrk="1" hangingPunct="1">
              <a:lnSpc>
                <a:spcPct val="90000"/>
              </a:lnSpc>
              <a:spcBef>
                <a:spcPts val="800"/>
              </a:spcBef>
              <a:buClrTx/>
              <a:buFont typeface="Symbol" panose="05050102010706020507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hu-HU" altLang="hu-HU" dirty="0" smtClean="0"/>
              <a:t>Az általános iskola a Jelentkezési lapot </a:t>
            </a:r>
            <a:r>
              <a:rPr lang="hu-HU" altLang="hu-HU" b="1" dirty="0" smtClean="0"/>
              <a:t>2025. február 20-ig</a:t>
            </a:r>
            <a:r>
              <a:rPr lang="hu-HU" altLang="hu-HU" dirty="0" smtClean="0"/>
              <a:t> juttatja el a középiskolákba, illetve a Felvételi Központba.</a:t>
            </a:r>
            <a:br>
              <a:rPr lang="hu-HU" altLang="hu-HU" dirty="0" smtClean="0"/>
            </a:br>
            <a:endParaRPr lang="hu-HU" altLang="hu-HU" dirty="0" smtClean="0"/>
          </a:p>
          <a:p>
            <a:pPr marL="0" indent="0" eaLnBrk="1" hangingPunct="1">
              <a:lnSpc>
                <a:spcPct val="90000"/>
              </a:lnSpc>
              <a:spcBef>
                <a:spcPts val="800"/>
              </a:spcBef>
              <a:buClrTx/>
              <a:buFont typeface="Symbol" panose="05050102010706020507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hu-HU" altLang="hu-HU" sz="2000" dirty="0" smtClean="0"/>
          </a:p>
        </p:txBody>
      </p:sp>
      <p:sp>
        <p:nvSpPr>
          <p:cNvPr id="31749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 altLang="hu-HU" sz="3600" smtClean="0"/>
              <a:t>Jelentkezési lap a továbbtanuláshoz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420938"/>
            <a:ext cx="8353425" cy="4032250"/>
          </a:xfrm>
        </p:spPr>
        <p:txBody>
          <a:bodyPr rtlCol="0">
            <a:noAutofit/>
          </a:bodyPr>
          <a:lstStyle/>
          <a:p>
            <a:pPr marL="341313" indent="-341313" eaLnBrk="1" fontAlgn="auto" hangingPunct="1">
              <a:spcBef>
                <a:spcPts val="450"/>
              </a:spcBef>
              <a:spcAft>
                <a:spcPts val="0"/>
              </a:spcAft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000" dirty="0" smtClean="0"/>
              <a:t>A felvételi eljárásban résztvevő tanuló felvételi  pontszáma az </a:t>
            </a:r>
            <a:r>
              <a:rPr lang="hu-HU" altLang="hu-HU" sz="2000" b="1" i="1" dirty="0" smtClean="0"/>
              <a:t>általános iskolából hozott</a:t>
            </a:r>
            <a:r>
              <a:rPr lang="hu-HU" altLang="hu-HU" sz="2000" dirty="0" smtClean="0"/>
              <a:t> és </a:t>
            </a:r>
            <a:r>
              <a:rPr lang="hu-HU" altLang="hu-HU" sz="2000" b="1" i="1" dirty="0" smtClean="0"/>
              <a:t>a felvételi vizsgán szerzett pontokból</a:t>
            </a:r>
            <a:r>
              <a:rPr lang="hu-HU" altLang="hu-HU" sz="2000" dirty="0" smtClean="0"/>
              <a:t> tevődik össze.</a:t>
            </a:r>
          </a:p>
          <a:p>
            <a:pPr marL="341313" indent="-341313" eaLnBrk="1" fontAlgn="auto" hangingPunct="1">
              <a:spcBef>
                <a:spcPts val="450"/>
              </a:spcBef>
              <a:spcAft>
                <a:spcPts val="0"/>
              </a:spcAft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000" dirty="0" smtClean="0"/>
              <a:t>A </a:t>
            </a:r>
            <a:r>
              <a:rPr lang="hu-HU" altLang="hu-HU" sz="2000" b="1" u="sng" dirty="0" smtClean="0"/>
              <a:t>hozott pont</a:t>
            </a:r>
            <a:r>
              <a:rPr lang="hu-HU" altLang="hu-HU" sz="2000" dirty="0" smtClean="0"/>
              <a:t>okat az általános iskolai 7. osztályos év végi és a 8. osztályos félévi osztályzatok közül a:</a:t>
            </a:r>
          </a:p>
          <a:p>
            <a:pPr marL="741363" lvl="1" indent="-284163" eaLnBrk="1" fontAlgn="auto" hangingPunct="1">
              <a:spcBef>
                <a:spcPts val="450"/>
              </a:spcBef>
              <a:spcAft>
                <a:spcPts val="0"/>
              </a:spcAft>
              <a:buFont typeface="Arial" charset="0"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000" dirty="0" smtClean="0"/>
              <a:t>Magyar nyelv és irodalom (átlagolva),</a:t>
            </a:r>
          </a:p>
          <a:p>
            <a:pPr marL="741363" lvl="1" indent="-282575" eaLnBrk="1" fontAlgn="auto" hangingPunct="1">
              <a:spcBef>
                <a:spcPts val="450"/>
              </a:spcBef>
              <a:spcAft>
                <a:spcPts val="0"/>
              </a:spcAft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000" dirty="0" smtClean="0"/>
              <a:t>- 	Történelem</a:t>
            </a:r>
          </a:p>
          <a:p>
            <a:pPr marL="741363" lvl="1" indent="-282575" eaLnBrk="1" fontAlgn="auto" hangingPunct="1">
              <a:spcBef>
                <a:spcPts val="450"/>
              </a:spcBef>
              <a:spcAft>
                <a:spcPts val="0"/>
              </a:spcAft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000" dirty="0" smtClean="0"/>
              <a:t>-	Idegen nyelv</a:t>
            </a:r>
          </a:p>
          <a:p>
            <a:pPr marL="741363" lvl="1" indent="-282575" eaLnBrk="1" fontAlgn="auto" hangingPunct="1">
              <a:spcBef>
                <a:spcPts val="450"/>
              </a:spcBef>
              <a:spcAft>
                <a:spcPts val="0"/>
              </a:spcAft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000" dirty="0" smtClean="0"/>
              <a:t>-	Matematika</a:t>
            </a:r>
          </a:p>
          <a:p>
            <a:pPr marL="741363" lvl="1" indent="-282575" eaLnBrk="1" fontAlgn="auto" hangingPunct="1">
              <a:spcBef>
                <a:spcPts val="450"/>
              </a:spcBef>
              <a:spcAft>
                <a:spcPts val="0"/>
              </a:spcAft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000" dirty="0" smtClean="0"/>
              <a:t>-	Fizika</a:t>
            </a:r>
          </a:p>
          <a:p>
            <a:pPr marL="741363" lvl="1" indent="-284163" eaLnBrk="1" fontAlgn="auto" hangingPunct="1">
              <a:spcBef>
                <a:spcPts val="450"/>
              </a:spcBef>
              <a:spcAft>
                <a:spcPts val="0"/>
              </a:spcAft>
              <a:buFont typeface="Arial" charset="0"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000" dirty="0" smtClean="0"/>
              <a:t>Földrajz</a:t>
            </a:r>
          </a:p>
          <a:p>
            <a:pPr marL="741363" lvl="1" indent="-282575" eaLnBrk="1" fontAlgn="auto" hangingPunct="1">
              <a:spcBef>
                <a:spcPts val="450"/>
              </a:spcBef>
              <a:spcAft>
                <a:spcPts val="0"/>
              </a:spcAft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000" dirty="0" smtClean="0"/>
              <a:t>tantárgyakból (legfeljebb 60 pont) számítjuk. A számításnál a jelentkezési lapon feltüntetett osztályzatokat kell figyelembe venni.</a:t>
            </a:r>
          </a:p>
          <a:p>
            <a:pPr marL="741363" lvl="1" indent="-282575" eaLnBrk="1" fontAlgn="auto" hangingPunct="1">
              <a:spcBef>
                <a:spcPts val="450"/>
              </a:spcBef>
              <a:spcAft>
                <a:spcPts val="0"/>
              </a:spcAft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hu-HU" altLang="hu-HU" sz="2000" dirty="0" smtClean="0"/>
          </a:p>
        </p:txBody>
      </p:sp>
      <p:sp>
        <p:nvSpPr>
          <p:cNvPr id="3379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 altLang="hu-HU" sz="4000" smtClean="0"/>
              <a:t>A felvételi pont számításának módja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ChangeArrowheads="1"/>
          </p:cNvSpPr>
          <p:nvPr>
            <p:ph idx="1"/>
          </p:nvPr>
        </p:nvSpPr>
        <p:spPr>
          <a:xfrm>
            <a:off x="468313" y="2674938"/>
            <a:ext cx="8135937" cy="3922712"/>
          </a:xfrm>
        </p:spPr>
        <p:txBody>
          <a:bodyPr/>
          <a:lstStyle/>
          <a:p>
            <a:pPr marL="457200" lvl="1" indent="0" eaLnBrk="1" hangingPunct="1">
              <a:spcBef>
                <a:spcPts val="500"/>
              </a:spcBef>
              <a:buFont typeface="Symbol" panose="05050102010706020507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000" dirty="0" smtClean="0"/>
              <a:t>A </a:t>
            </a:r>
            <a:r>
              <a:rPr lang="hu-HU" altLang="hu-HU" sz="2000" b="1" u="sng" dirty="0" smtClean="0"/>
              <a:t>szerzett</a:t>
            </a:r>
            <a:r>
              <a:rPr lang="hu-HU" altLang="hu-HU" sz="2000" dirty="0" smtClean="0"/>
              <a:t> pontokat (maximálisan elérhető: magyar nyelv 50 pont,</a:t>
            </a:r>
            <a:br>
              <a:rPr lang="hu-HU" altLang="hu-HU" sz="2000" dirty="0" smtClean="0"/>
            </a:br>
            <a:r>
              <a:rPr lang="hu-HU" altLang="hu-HU" sz="2000" dirty="0" smtClean="0"/>
              <a:t>matematika 50 pont) a felvételi vizsgán elért pontok összege adja.</a:t>
            </a:r>
          </a:p>
          <a:p>
            <a:pPr marL="457200" lvl="1" indent="0" eaLnBrk="1" hangingPunct="1">
              <a:spcBef>
                <a:spcPts val="500"/>
              </a:spcBef>
              <a:buFont typeface="Symbol" panose="05050102010706020507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hu-HU" altLang="hu-HU" sz="2000" dirty="0" smtClean="0"/>
          </a:p>
          <a:p>
            <a:pPr marL="457200" lvl="1" indent="0" eaLnBrk="1" hangingPunct="1">
              <a:spcBef>
                <a:spcPts val="500"/>
              </a:spcBef>
              <a:buFont typeface="Symbol" panose="05050102010706020507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000" dirty="0" smtClean="0"/>
              <a:t>A felvételi vizsga </a:t>
            </a:r>
            <a:r>
              <a:rPr lang="hu-HU" altLang="hu-HU" sz="2000" b="1" u="sng" dirty="0" err="1" smtClean="0"/>
              <a:t>összpontszám</a:t>
            </a:r>
            <a:r>
              <a:rPr lang="hu-HU" altLang="hu-HU" sz="2000" dirty="0" err="1" smtClean="0"/>
              <a:t>át</a:t>
            </a:r>
            <a:r>
              <a:rPr lang="hu-HU" altLang="hu-HU" sz="2000" dirty="0" smtClean="0"/>
              <a:t> (maximálisan elérhető: 160 pont) a hozott (legfeljebb 60 pont) és szerzett pontok (legfeljebb 100 pont) összege adja.</a:t>
            </a:r>
          </a:p>
          <a:p>
            <a:pPr marL="741363" lvl="1" indent="-284163" eaLnBrk="1" hangingPunct="1">
              <a:spcBef>
                <a:spcPts val="500"/>
              </a:spcBef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hu-HU" altLang="hu-HU" sz="2000" dirty="0" smtClean="0"/>
          </a:p>
          <a:p>
            <a:pPr marL="457200" lvl="1" indent="0" eaLnBrk="1" hangingPunct="1">
              <a:spcBef>
                <a:spcPts val="500"/>
              </a:spcBef>
              <a:buFont typeface="Symbol" panose="05050102010706020507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000" dirty="0" smtClean="0"/>
              <a:t>Az eredményeket (tanulói azonosító + pontszám) közzétesszük az iskola aulájában és az iskola honlapján.</a:t>
            </a:r>
          </a:p>
        </p:txBody>
      </p:sp>
      <p:sp>
        <p:nvSpPr>
          <p:cNvPr id="35843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252538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 altLang="hu-HU" sz="4000" smtClean="0"/>
              <a:t>A felvételi pont számításának módja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mtClean="0"/>
              <a:t>Értesítés, sorrendmódosítás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27038" y="1700213"/>
            <a:ext cx="8228012" cy="4524375"/>
          </a:xfrm>
        </p:spPr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 marL="0" indent="0">
              <a:buFont typeface="Symbol" panose="05050102010706020507" pitchFamily="18" charset="2"/>
              <a:buNone/>
              <a:defRPr/>
            </a:pPr>
            <a:endParaRPr lang="hu-HU" altLang="hu-HU" dirty="0" smtClean="0"/>
          </a:p>
          <a:p>
            <a:pPr marL="0" indent="0" algn="ctr">
              <a:buFont typeface="Symbol" panose="05050102010706020507" pitchFamily="18" charset="2"/>
              <a:buNone/>
              <a:defRPr/>
            </a:pPr>
            <a:r>
              <a:rPr lang="hu-HU" altLang="hu-HU" dirty="0" smtClean="0"/>
              <a:t>Az </a:t>
            </a:r>
            <a:r>
              <a:rPr lang="hu-HU" altLang="hu-HU" dirty="0"/>
              <a:t>intézmény az ideiglenes felvételi </a:t>
            </a:r>
            <a:r>
              <a:rPr lang="hu-HU" altLang="hu-HU" dirty="0" smtClean="0"/>
              <a:t>jegyzéket</a:t>
            </a:r>
          </a:p>
          <a:p>
            <a:pPr marL="0" indent="0" algn="ctr">
              <a:buFont typeface="Symbol" panose="05050102010706020507" pitchFamily="18" charset="2"/>
              <a:buNone/>
              <a:defRPr/>
            </a:pPr>
            <a:r>
              <a:rPr lang="hu-HU" altLang="hu-HU" b="1" dirty="0" smtClean="0"/>
              <a:t>2025. </a:t>
            </a:r>
            <a:r>
              <a:rPr lang="hu-HU" altLang="hu-HU" b="1" dirty="0"/>
              <a:t>március </a:t>
            </a:r>
            <a:r>
              <a:rPr lang="hu-HU" altLang="hu-HU" b="1" dirty="0" smtClean="0"/>
              <a:t>21-ig</a:t>
            </a:r>
            <a:r>
              <a:rPr lang="hu-HU" altLang="hu-HU" dirty="0" smtClean="0"/>
              <a:t> </a:t>
            </a:r>
            <a:r>
              <a:rPr lang="hu-HU" altLang="hu-HU" dirty="0"/>
              <a:t>hozza </a:t>
            </a:r>
            <a:r>
              <a:rPr lang="hu-HU" altLang="hu-HU" dirty="0" smtClean="0"/>
              <a:t>nyilvánosságra.</a:t>
            </a:r>
          </a:p>
          <a:p>
            <a:pPr marL="0" indent="0" algn="ctr">
              <a:buFont typeface="Symbol" panose="05050102010706020507" pitchFamily="18" charset="2"/>
              <a:buNone/>
              <a:defRPr/>
            </a:pPr>
            <a:endParaRPr lang="hu-HU" altLang="hu-HU" dirty="0" smtClean="0"/>
          </a:p>
          <a:p>
            <a:pPr marL="0" indent="0" algn="ctr">
              <a:buFont typeface="Symbol" panose="05050102010706020507" pitchFamily="18" charset="2"/>
              <a:buNone/>
              <a:defRPr/>
            </a:pPr>
            <a:r>
              <a:rPr lang="hu-HU" dirty="0"/>
              <a:t>A jelentkezések sorrendjének módosítására </a:t>
            </a:r>
            <a:endParaRPr lang="hu-HU" dirty="0" smtClean="0"/>
          </a:p>
          <a:p>
            <a:pPr marL="0" indent="0" algn="ctr">
              <a:buFont typeface="Symbol" panose="05050102010706020507" pitchFamily="18" charset="2"/>
              <a:buNone/>
              <a:defRPr/>
            </a:pPr>
            <a:r>
              <a:rPr lang="hu-HU" b="1" u="sng" dirty="0" smtClean="0"/>
              <a:t>2025. március 25–27.</a:t>
            </a:r>
          </a:p>
          <a:p>
            <a:pPr marL="0" indent="0" algn="ctr">
              <a:buFont typeface="Symbol" panose="05050102010706020507" pitchFamily="18" charset="2"/>
              <a:buNone/>
              <a:defRPr/>
            </a:pPr>
            <a:r>
              <a:rPr lang="hu-HU" dirty="0" smtClean="0"/>
              <a:t>között van </a:t>
            </a:r>
            <a:r>
              <a:rPr lang="hu-HU" dirty="0"/>
              <a:t>lehetőség a </a:t>
            </a:r>
            <a:r>
              <a:rPr lang="hu-HU" i="1" dirty="0"/>
              <a:t>M</a:t>
            </a:r>
            <a:r>
              <a:rPr lang="hu-HU" i="1" dirty="0" smtClean="0"/>
              <a:t>ódosító </a:t>
            </a:r>
            <a:r>
              <a:rPr lang="hu-HU" i="1" dirty="0"/>
              <a:t>tanulói adatlap </a:t>
            </a:r>
            <a:r>
              <a:rPr lang="hu-HU" dirty="0"/>
              <a:t>kitöltésével</a:t>
            </a:r>
          </a:p>
          <a:p>
            <a:pPr marL="0" indent="0" algn="ctr">
              <a:buFont typeface="Symbol" panose="05050102010706020507" pitchFamily="18" charset="2"/>
              <a:buNone/>
              <a:defRPr/>
            </a:pPr>
            <a:endParaRPr lang="hu-HU" altLang="hu-HU" dirty="0" smtClean="0"/>
          </a:p>
          <a:p>
            <a:pPr marL="0" indent="0" algn="ctr">
              <a:buFont typeface="Symbol" panose="05050102010706020507" pitchFamily="18" charset="2"/>
              <a:buNone/>
              <a:defRPr/>
            </a:pPr>
            <a:r>
              <a:rPr lang="hu-HU" altLang="hu-HU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Értesítés </a:t>
            </a:r>
            <a:r>
              <a:rPr lang="hu-HU" altLang="hu-HU" b="1" dirty="0">
                <a:solidFill>
                  <a:srgbClr val="00B05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a felvételi eljárás </a:t>
            </a:r>
            <a:r>
              <a:rPr lang="hu-HU" altLang="hu-HU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eredményéről </a:t>
            </a:r>
            <a:r>
              <a:rPr lang="hu-HU" altLang="hu-H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2025. május 5.</a:t>
            </a:r>
          </a:p>
          <a:p>
            <a:pPr marL="0" indent="0" algn="ctr">
              <a:buFont typeface="Symbol" panose="05050102010706020507" pitchFamily="18" charset="2"/>
              <a:buNone/>
              <a:defRPr/>
            </a:pPr>
            <a:endParaRPr lang="hu-HU" altLang="hu-HU" b="1" dirty="0">
              <a:solidFill>
                <a:schemeClr val="tx1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ím 1"/>
          <p:cNvSpPr>
            <a:spLocks noGrp="1"/>
          </p:cNvSpPr>
          <p:nvPr>
            <p:ph type="title"/>
          </p:nvPr>
        </p:nvSpPr>
        <p:spPr>
          <a:xfrm>
            <a:off x="465138" y="484188"/>
            <a:ext cx="8228012" cy="1141412"/>
          </a:xfrm>
        </p:spPr>
        <p:txBody>
          <a:bodyPr/>
          <a:lstStyle/>
          <a:p>
            <a:r>
              <a:rPr lang="hu-HU" altLang="hu-HU" sz="6000" smtClean="0"/>
              <a:t>Beiratkozás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147050" cy="3916363"/>
          </a:xfrm>
        </p:spPr>
        <p:txBody>
          <a:bodyPr/>
          <a:lstStyle/>
          <a:p>
            <a:pPr algn="ctr">
              <a:defRPr/>
            </a:pPr>
            <a:endParaRPr lang="hu-HU" dirty="0" smtClean="0"/>
          </a:p>
          <a:p>
            <a:pPr marL="0" indent="0" algn="ctr">
              <a:buFont typeface="Symbol" panose="05050102010706020507" pitchFamily="18" charset="2"/>
              <a:buNone/>
              <a:defRPr/>
            </a:pPr>
            <a:endParaRPr lang="hu-HU" dirty="0" smtClean="0"/>
          </a:p>
          <a:p>
            <a:pPr marL="0" indent="0" algn="ctr">
              <a:buFont typeface="Symbol" panose="05050102010706020507" pitchFamily="18" charset="2"/>
              <a:buNone/>
              <a:defRPr/>
            </a:pPr>
            <a:endParaRPr lang="hu-HU" dirty="0"/>
          </a:p>
          <a:p>
            <a:pPr marL="0" indent="0" algn="ctr">
              <a:buFont typeface="Symbol" panose="05050102010706020507" pitchFamily="18" charset="2"/>
              <a:buNone/>
              <a:defRPr/>
            </a:pPr>
            <a:endParaRPr lang="hu-HU" dirty="0" smtClean="0"/>
          </a:p>
          <a:p>
            <a:pPr marL="0" indent="0" algn="ctr">
              <a:buFont typeface="Symbol" panose="05050102010706020507" pitchFamily="18" charset="2"/>
              <a:buNone/>
              <a:defRPr/>
            </a:pPr>
            <a:r>
              <a:rPr lang="hu-HU" altLang="hu-HU" sz="8800" b="1" dirty="0" smtClean="0">
                <a:latin typeface="+mj-lt"/>
                <a:ea typeface="Arial Unicode MS" panose="020B0604020202020204" pitchFamily="34" charset="-128"/>
                <a:cs typeface="Times New Roman" panose="02020603050405020304" pitchFamily="18" charset="0"/>
              </a:rPr>
              <a:t>2025. június </a:t>
            </a:r>
            <a:r>
              <a:rPr lang="hu-HU" altLang="hu-HU" sz="8800" b="1" dirty="0" smtClean="0">
                <a:latin typeface="+mj-lt"/>
                <a:ea typeface="Arial Unicode MS" panose="020B0604020202020204" pitchFamily="34" charset="-128"/>
                <a:cs typeface="Times New Roman" panose="02020603050405020304" pitchFamily="18" charset="0"/>
              </a:rPr>
              <a:t>26</a:t>
            </a:r>
            <a:r>
              <a:rPr lang="hu-HU" altLang="hu-HU" sz="8800" b="1" dirty="0" smtClean="0">
                <a:latin typeface="+mj-lt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  <a:endParaRPr lang="hu-HU" altLang="hu-HU" sz="8800" dirty="0" smtClean="0">
              <a:latin typeface="+mj-lt"/>
            </a:endParaRPr>
          </a:p>
          <a:p>
            <a:pPr marL="0" indent="0" algn="ctr">
              <a:buFont typeface="Symbol" panose="05050102010706020507" pitchFamily="18" charset="2"/>
              <a:buNone/>
              <a:defRPr/>
            </a:pPr>
            <a:endParaRPr lang="hu-HU" dirty="0"/>
          </a:p>
          <a:p>
            <a:pPr algn="ctr">
              <a:defRPr/>
            </a:pPr>
            <a:endParaRPr lang="hu-HU" dirty="0" smtClean="0"/>
          </a:p>
          <a:p>
            <a:pPr marL="0" indent="0" algn="ctr">
              <a:buFont typeface="Symbol" panose="05050102010706020507" pitchFamily="18" charset="2"/>
              <a:buNone/>
              <a:defRPr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2324100"/>
            <a:ext cx="8229600" cy="18716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altLang="hu-HU" sz="28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hu-HU" altLang="hu-HU" sz="28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hu-HU" altLang="hu-HU" sz="3600" b="1" dirty="0" smtClean="0">
                <a:solidFill>
                  <a:schemeClr val="accent1">
                    <a:lumMod val="50000"/>
                  </a:schemeClr>
                </a:solidFill>
              </a:rPr>
              <a:t>70/199-5667</a:t>
            </a:r>
            <a:br>
              <a:rPr lang="hu-HU" altLang="hu-HU" sz="3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hu-HU" altLang="hu-HU" sz="3600" b="1" dirty="0" smtClean="0">
                <a:solidFill>
                  <a:schemeClr val="accent1">
                    <a:lumMod val="50000"/>
                  </a:schemeClr>
                </a:solidFill>
              </a:rPr>
              <a:t>www.nyirszikszi.hu</a:t>
            </a:r>
            <a:br>
              <a:rPr lang="hu-HU" altLang="hu-HU" sz="3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hu-HU" altLang="hu-HU" sz="3600" b="1" dirty="0" smtClean="0">
                <a:solidFill>
                  <a:schemeClr val="accent1">
                    <a:lumMod val="50000"/>
                  </a:schemeClr>
                </a:solidFill>
              </a:rPr>
              <a:t>iskola@nyirszikszi.hu</a:t>
            </a:r>
            <a:r>
              <a:rPr lang="hu-HU" altLang="hu-HU" sz="3600" b="1" dirty="0" smtClean="0"/>
              <a:t/>
            </a:r>
            <a:br>
              <a:rPr lang="hu-HU" altLang="hu-HU" sz="3600" b="1" dirty="0" smtClean="0"/>
            </a:br>
            <a:r>
              <a:rPr lang="hu-HU" altLang="hu-HU" sz="2800" dirty="0" smtClean="0"/>
              <a:t/>
            </a:r>
            <a:br>
              <a:rPr lang="hu-HU" altLang="hu-HU" sz="2800" dirty="0" smtClean="0"/>
            </a:br>
            <a:endParaRPr lang="hu-HU" altLang="hu-HU" sz="2800" dirty="0" smtClean="0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0" y="4221163"/>
            <a:ext cx="9144000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ctr" eaLnBrk="1" hangingPunct="1">
              <a:spcBef>
                <a:spcPts val="1125"/>
              </a:spcBef>
              <a:buSzPct val="100000"/>
              <a:defRPr/>
            </a:pPr>
            <a:r>
              <a:rPr lang="hu-HU" altLang="hu-H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Szabó Attila</a:t>
            </a:r>
            <a:r>
              <a:rPr lang="hu-HU" altLang="hu-H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hu-HU" altLang="hu-H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hu-HU" altLang="hu-H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hu-HU" altLang="hu-H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igazgató</a:t>
            </a:r>
          </a:p>
          <a:p>
            <a:pPr algn="ctr" eaLnBrk="1" hangingPunct="1">
              <a:spcBef>
                <a:spcPts val="1125"/>
              </a:spcBef>
              <a:buSzPct val="100000"/>
              <a:defRPr/>
            </a:pPr>
            <a:endParaRPr lang="hu-HU" altLang="hu-HU" sz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0964" name="Rectangle 1"/>
          <p:cNvSpPr txBox="1">
            <a:spLocks noChangeArrowheads="1"/>
          </p:cNvSpPr>
          <p:nvPr/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000" b="1">
                <a:solidFill>
                  <a:srgbClr val="FFFFFF"/>
                </a:solidFill>
              </a:rPr>
              <a:t>4400 Nyíregyháza, Városmajor u. 4.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9149283" cy="5823119"/>
          </a:xfrm>
        </p:spPr>
      </p:pic>
    </p:spTree>
    <p:extLst>
      <p:ext uri="{BB962C8B-B14F-4D97-AF65-F5344CB8AC3E}">
        <p14:creationId xmlns:p14="http://schemas.microsoft.com/office/powerpoint/2010/main" val="51606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1220788"/>
            <a:ext cx="8761412" cy="5610225"/>
          </a:xfrm>
        </p:spPr>
      </p:pic>
      <p:sp>
        <p:nvSpPr>
          <p:cNvPr id="13315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mtClean="0"/>
              <a:t>Technikum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mtClean="0"/>
              <a:t>Technikumi képzés</a:t>
            </a: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85994"/>
              </p:ext>
            </p:extLst>
          </p:nvPr>
        </p:nvGraphicFramePr>
        <p:xfrm>
          <a:off x="457200" y="1772816"/>
          <a:ext cx="8208910" cy="49238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4">
                  <a:extLst>
                    <a:ext uri="{9D8B030D-6E8A-4147-A177-3AD203B41FA5}">
                      <a16:colId xmlns:a16="http://schemas.microsoft.com/office/drawing/2014/main" val="176085621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382881062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66877629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0787961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73136486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80377970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661492752"/>
                    </a:ext>
                  </a:extLst>
                </a:gridCol>
              </a:tblGrid>
              <a:tr h="79208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Tantárgyak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9</a:t>
                      </a:r>
                      <a:r>
                        <a:rPr lang="hu-HU" sz="1600" dirty="0" smtClean="0">
                          <a:effectLst/>
                        </a:rPr>
                        <a:t>.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10</a:t>
                      </a:r>
                      <a:r>
                        <a:rPr lang="hu-HU" sz="1600" dirty="0" smtClean="0">
                          <a:effectLst/>
                        </a:rPr>
                        <a:t>.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11</a:t>
                      </a:r>
                      <a:r>
                        <a:rPr lang="hu-HU" sz="1600" dirty="0" smtClean="0">
                          <a:effectLst/>
                        </a:rPr>
                        <a:t>.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12</a:t>
                      </a:r>
                      <a:r>
                        <a:rPr lang="hu-HU" sz="1600" dirty="0" smtClean="0">
                          <a:effectLst/>
                        </a:rPr>
                        <a:t>.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13</a:t>
                      </a:r>
                      <a:r>
                        <a:rPr lang="hu-HU" sz="1600" dirty="0" smtClean="0">
                          <a:effectLst/>
                        </a:rPr>
                        <a:t>.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extLst>
                  <a:ext uri="{0D108BD9-81ED-4DB2-BD59-A6C34878D82A}">
                    <a16:rowId xmlns:a16="http://schemas.microsoft.com/office/drawing/2014/main" val="1749826432"/>
                  </a:ext>
                </a:extLst>
              </a:tr>
              <a:tr h="254767">
                <a:tc row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Közismereti oktatás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vert="vert2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Magyar nyelv és irodalom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4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5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3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hu-HU" sz="16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</a:t>
                      </a:r>
                      <a:endParaRPr lang="hu-HU" sz="16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extLst>
                  <a:ext uri="{0D108BD9-81ED-4DB2-BD59-A6C34878D82A}">
                    <a16:rowId xmlns:a16="http://schemas.microsoft.com/office/drawing/2014/main" val="4291263880"/>
                  </a:ext>
                </a:extLst>
              </a:tr>
              <a:tr h="254767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Idegen nyelv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4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4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3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3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hu-HU" sz="16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</a:t>
                      </a:r>
                      <a:endParaRPr lang="hu-HU" sz="16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extLst>
                  <a:ext uri="{0D108BD9-81ED-4DB2-BD59-A6C34878D82A}">
                    <a16:rowId xmlns:a16="http://schemas.microsoft.com/office/drawing/2014/main" val="236634495"/>
                  </a:ext>
                </a:extLst>
              </a:tr>
              <a:tr h="254767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Matematika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hu-HU" sz="16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</a:t>
                      </a:r>
                      <a:endParaRPr lang="hu-HU" sz="16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4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hu-HU" sz="16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</a:t>
                      </a:r>
                      <a:endParaRPr lang="hu-HU" sz="16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hu-HU" sz="16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</a:t>
                      </a:r>
                      <a:endParaRPr lang="hu-HU" sz="16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extLst>
                  <a:ext uri="{0D108BD9-81ED-4DB2-BD59-A6C34878D82A}">
                    <a16:rowId xmlns:a16="http://schemas.microsoft.com/office/drawing/2014/main" val="1323038143"/>
                  </a:ext>
                </a:extLst>
              </a:tr>
              <a:tr h="254767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Történelem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3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3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hu-HU" sz="16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</a:t>
                      </a:r>
                      <a:endParaRPr lang="hu-HU" sz="16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hu-HU" sz="16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</a:t>
                      </a:r>
                      <a:endParaRPr lang="hu-HU" sz="16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extLst>
                  <a:ext uri="{0D108BD9-81ED-4DB2-BD59-A6C34878D82A}">
                    <a16:rowId xmlns:a16="http://schemas.microsoft.com/office/drawing/2014/main" val="1033027982"/>
                  </a:ext>
                </a:extLst>
              </a:tr>
              <a:tr h="254767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Állampolgári ismeretek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extLst>
                  <a:ext uri="{0D108BD9-81ED-4DB2-BD59-A6C34878D82A}">
                    <a16:rowId xmlns:a16="http://schemas.microsoft.com/office/drawing/2014/main" val="3613979816"/>
                  </a:ext>
                </a:extLst>
              </a:tr>
              <a:tr h="254767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Digitális kultúra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hu-HU" sz="16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</a:t>
                      </a:r>
                      <a:endParaRPr lang="hu-HU" sz="16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hu-HU" sz="16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</a:t>
                      </a:r>
                      <a:endParaRPr lang="hu-HU" sz="16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0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extLst>
                  <a:ext uri="{0D108BD9-81ED-4DB2-BD59-A6C34878D82A}">
                    <a16:rowId xmlns:a16="http://schemas.microsoft.com/office/drawing/2014/main" val="1046985548"/>
                  </a:ext>
                </a:extLst>
              </a:tr>
              <a:tr h="254767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Testnevelés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4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4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3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3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extLst>
                  <a:ext uri="{0D108BD9-81ED-4DB2-BD59-A6C34878D82A}">
                    <a16:rowId xmlns:a16="http://schemas.microsoft.com/office/drawing/2014/main" val="2358554271"/>
                  </a:ext>
                </a:extLst>
              </a:tr>
              <a:tr h="254767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Osztályfőnöki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1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1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extLst>
                  <a:ext uri="{0D108BD9-81ED-4DB2-BD59-A6C34878D82A}">
                    <a16:rowId xmlns:a16="http://schemas.microsoft.com/office/drawing/2014/main" val="1369464478"/>
                  </a:ext>
                </a:extLst>
              </a:tr>
              <a:tr h="38484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Kötelező komplex </a:t>
                      </a:r>
                      <a:r>
                        <a:rPr lang="hu-HU" sz="1600" dirty="0" err="1" smtClean="0">
                          <a:effectLst/>
                        </a:rPr>
                        <a:t>természettud</a:t>
                      </a:r>
                      <a:r>
                        <a:rPr lang="hu-HU" sz="1600" dirty="0" smtClean="0">
                          <a:effectLst/>
                        </a:rPr>
                        <a:t>.</a:t>
                      </a:r>
                      <a:r>
                        <a:rPr lang="hu-HU" sz="1600" baseline="0" dirty="0" smtClean="0">
                          <a:effectLst/>
                        </a:rPr>
                        <a:t> </a:t>
                      </a:r>
                      <a:r>
                        <a:rPr lang="hu-HU" sz="1600" dirty="0" smtClean="0">
                          <a:effectLst/>
                        </a:rPr>
                        <a:t>tantárgy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3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extLst>
                  <a:ext uri="{0D108BD9-81ED-4DB2-BD59-A6C34878D82A}">
                    <a16:rowId xmlns:a16="http://schemas.microsoft.com/office/drawing/2014/main" val="3801604634"/>
                  </a:ext>
                </a:extLst>
              </a:tr>
              <a:tr h="256566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Ágazathoz </a:t>
                      </a:r>
                      <a:r>
                        <a:rPr lang="hu-HU" sz="1600" dirty="0" err="1" smtClean="0">
                          <a:effectLst/>
                        </a:rPr>
                        <a:t>kapcs</a:t>
                      </a:r>
                      <a:r>
                        <a:rPr lang="hu-HU" sz="1600" dirty="0" smtClean="0">
                          <a:effectLst/>
                        </a:rPr>
                        <a:t>. </a:t>
                      </a:r>
                      <a:r>
                        <a:rPr lang="hu-HU" sz="1600" dirty="0">
                          <a:effectLst/>
                        </a:rPr>
                        <a:t>tantárgy: fizika, földrajz 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2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2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extLst>
                  <a:ext uri="{0D108BD9-81ED-4DB2-BD59-A6C34878D82A}">
                    <a16:rowId xmlns:a16="http://schemas.microsoft.com/office/drawing/2014/main" val="2227187035"/>
                  </a:ext>
                </a:extLst>
              </a:tr>
              <a:tr h="256566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Pénzügyi és vállalkozói ismeretek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1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extLst>
                  <a:ext uri="{0D108BD9-81ED-4DB2-BD59-A6C34878D82A}">
                    <a16:rowId xmlns:a16="http://schemas.microsoft.com/office/drawing/2014/main" val="2464218272"/>
                  </a:ext>
                </a:extLst>
              </a:tr>
              <a:tr h="254767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Összes közismereti óraszám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27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25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20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20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6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extLst>
                  <a:ext uri="{0D108BD9-81ED-4DB2-BD59-A6C34878D82A}">
                    <a16:rowId xmlns:a16="http://schemas.microsoft.com/office/drawing/2014/main" val="1119646475"/>
                  </a:ext>
                </a:extLst>
              </a:tr>
              <a:tr h="25476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Ágazati alapozó oktatás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7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9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extLst>
                  <a:ext uri="{0D108BD9-81ED-4DB2-BD59-A6C34878D82A}">
                    <a16:rowId xmlns:a16="http://schemas.microsoft.com/office/drawing/2014/main" val="1991901905"/>
                  </a:ext>
                </a:extLst>
              </a:tr>
              <a:tr h="30791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Szakirányú oktatás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14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14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24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extLst>
                  <a:ext uri="{0D108BD9-81ED-4DB2-BD59-A6C34878D82A}">
                    <a16:rowId xmlns:a16="http://schemas.microsoft.com/office/drawing/2014/main" val="735958185"/>
                  </a:ext>
                </a:extLst>
              </a:tr>
              <a:tr h="30791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Szabadon tervezhető órakeret (közismeret)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4</a:t>
                      </a:r>
                      <a:r>
                        <a:rPr lang="hu-HU" sz="1600" baseline="30000" dirty="0">
                          <a:effectLst/>
                        </a:rPr>
                        <a:t>*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52" marR="22052" marT="0" marB="0" anchor="ctr"/>
                </a:tc>
                <a:extLst>
                  <a:ext uri="{0D108BD9-81ED-4DB2-BD59-A6C34878D82A}">
                    <a16:rowId xmlns:a16="http://schemas.microsoft.com/office/drawing/2014/main" val="207342189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276872"/>
            <a:ext cx="8229600" cy="4248150"/>
          </a:xfrm>
        </p:spPr>
        <p:txBody>
          <a:bodyPr/>
          <a:lstStyle/>
          <a:p>
            <a:pPr indent="-341313" eaLnBrk="1" hangingPunct="1"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hu-HU" altLang="hu-HU" sz="2800" b="1" dirty="0" smtClean="0"/>
              <a:t>12. évfolyam végén (előrehozott)</a:t>
            </a:r>
          </a:p>
          <a:p>
            <a:pPr marL="741363" lvl="1" indent="-284163" eaLnBrk="1" hangingPunct="1">
              <a:spcBef>
                <a:spcPts val="600"/>
              </a:spcBef>
              <a:buFont typeface="Arial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hu-HU" altLang="hu-HU" sz="2800" dirty="0" smtClean="0"/>
              <a:t>magyar nyelv és irodalom		</a:t>
            </a:r>
          </a:p>
          <a:p>
            <a:pPr marL="741363" lvl="1" indent="-284163" eaLnBrk="1" hangingPunct="1">
              <a:spcBef>
                <a:spcPts val="600"/>
              </a:spcBef>
              <a:buFont typeface="Arial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hu-HU" altLang="hu-HU" sz="2800" dirty="0" smtClean="0"/>
              <a:t>történelem		</a:t>
            </a:r>
          </a:p>
          <a:p>
            <a:pPr marL="741363" lvl="1" indent="-284163" eaLnBrk="1" hangingPunct="1">
              <a:spcBef>
                <a:spcPts val="600"/>
              </a:spcBef>
              <a:buFont typeface="Arial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hu-HU" altLang="hu-HU" sz="2800" dirty="0"/>
              <a:t>m</a:t>
            </a:r>
            <a:r>
              <a:rPr lang="hu-HU" altLang="hu-HU" sz="2800" dirty="0" smtClean="0"/>
              <a:t>atematika</a:t>
            </a:r>
          </a:p>
          <a:p>
            <a:pPr marL="741363" lvl="1" indent="-284163" eaLnBrk="1" hangingPunct="1">
              <a:spcBef>
                <a:spcPts val="600"/>
              </a:spcBef>
              <a:buFont typeface="Arial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hu-HU" altLang="hu-HU" sz="2800" dirty="0"/>
              <a:t>idegen nyelv (angol, német)</a:t>
            </a:r>
          </a:p>
          <a:p>
            <a:pPr marL="153987" indent="0" eaLnBrk="1" hangingPunct="1">
              <a:spcBef>
                <a:spcPts val="600"/>
              </a:spcBef>
              <a:buFont typeface="Symbol" panose="05050102010706020507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hu-HU" altLang="hu-HU" sz="3000" b="1" dirty="0" smtClean="0"/>
              <a:t>13. évfolyam végén</a:t>
            </a:r>
          </a:p>
          <a:p>
            <a:pPr marL="741363" lvl="1" indent="-284163" eaLnBrk="1" hangingPunct="1">
              <a:spcBef>
                <a:spcPts val="600"/>
              </a:spcBef>
              <a:buFont typeface="Arial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hu-HU" altLang="hu-HU" sz="2800" dirty="0" smtClean="0"/>
              <a:t>Komplex szakmai vizsga            5. tárgy</a:t>
            </a:r>
          </a:p>
        </p:txBody>
      </p:sp>
      <p:sp>
        <p:nvSpPr>
          <p:cNvPr id="3174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 altLang="hu-HU" b="1" smtClean="0"/>
              <a:t>Az érettségi vizsga</a:t>
            </a:r>
          </a:p>
        </p:txBody>
      </p:sp>
      <p:sp>
        <p:nvSpPr>
          <p:cNvPr id="2" name="Jobbra nyíl 1"/>
          <p:cNvSpPr/>
          <p:nvPr/>
        </p:nvSpPr>
        <p:spPr>
          <a:xfrm>
            <a:off x="5076056" y="5517232"/>
            <a:ext cx="647700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5880819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1538" y="2420888"/>
            <a:ext cx="7948934" cy="3705275"/>
          </a:xfrm>
        </p:spPr>
        <p:txBody>
          <a:bodyPr/>
          <a:lstStyle/>
          <a:p>
            <a:r>
              <a:rPr lang="hu-HU" dirty="0" smtClean="0"/>
              <a:t>A juttatások alapja az adott év központi költségvetésében meghatározott önköltség összege (100.000,- Ft)</a:t>
            </a:r>
          </a:p>
          <a:p>
            <a:r>
              <a:rPr lang="hu-HU" dirty="0" smtClean="0"/>
              <a:t>Ösztöndíj:</a:t>
            </a:r>
          </a:p>
          <a:p>
            <a:pPr lvl="1"/>
            <a:r>
              <a:rPr lang="hu-HU" dirty="0" smtClean="0"/>
              <a:t>ágazati alapoktatás (9-10. </a:t>
            </a:r>
            <a:r>
              <a:rPr lang="hu-HU" dirty="0" err="1" smtClean="0"/>
              <a:t>évf</a:t>
            </a:r>
            <a:r>
              <a:rPr lang="hu-HU" dirty="0" smtClean="0"/>
              <a:t>): </a:t>
            </a:r>
            <a:r>
              <a:rPr lang="hu-HU" b="1" dirty="0" smtClean="0"/>
              <a:t>8.000</a:t>
            </a:r>
            <a:r>
              <a:rPr lang="hu-HU" dirty="0" smtClean="0"/>
              <a:t> Ft/hó</a:t>
            </a:r>
          </a:p>
          <a:p>
            <a:pPr lvl="1"/>
            <a:r>
              <a:rPr lang="hu-HU" dirty="0" smtClean="0"/>
              <a:t>szakirányú oktatás (11-13. </a:t>
            </a:r>
            <a:r>
              <a:rPr lang="hu-HU" dirty="0" err="1" smtClean="0"/>
              <a:t>évf</a:t>
            </a:r>
            <a:r>
              <a:rPr lang="hu-HU" dirty="0" smtClean="0"/>
              <a:t>): tanulmányi eredmény</a:t>
            </a:r>
          </a:p>
          <a:p>
            <a:pPr lvl="2"/>
            <a:r>
              <a:rPr lang="hu-HU" dirty="0" smtClean="0"/>
              <a:t>2,00 – 2,99 (8%):      </a:t>
            </a:r>
            <a:r>
              <a:rPr lang="hu-HU" b="1" dirty="0" smtClean="0"/>
              <a:t>8.000</a:t>
            </a:r>
            <a:r>
              <a:rPr lang="hu-HU" dirty="0" smtClean="0"/>
              <a:t> Ft/hó                  (133% - 133.000)</a:t>
            </a:r>
          </a:p>
          <a:p>
            <a:pPr lvl="2"/>
            <a:r>
              <a:rPr lang="hu-HU" dirty="0" smtClean="0"/>
              <a:t>3,00 – 3,99 (25%):    </a:t>
            </a:r>
            <a:r>
              <a:rPr lang="hu-HU" b="1" dirty="0" smtClean="0"/>
              <a:t>25.000</a:t>
            </a:r>
            <a:r>
              <a:rPr lang="hu-HU" dirty="0" smtClean="0"/>
              <a:t> Ft/hó                  (184% - 184.000)</a:t>
            </a:r>
          </a:p>
          <a:p>
            <a:pPr lvl="2"/>
            <a:r>
              <a:rPr lang="hu-HU" dirty="0" smtClean="0"/>
              <a:t>4,00 – 4,49 (42%):   </a:t>
            </a:r>
            <a:r>
              <a:rPr lang="hu-HU" b="1" dirty="0" smtClean="0"/>
              <a:t>42.000</a:t>
            </a:r>
            <a:r>
              <a:rPr lang="hu-HU" dirty="0" smtClean="0"/>
              <a:t> Ft/hó                 (243% - 243.000)</a:t>
            </a:r>
          </a:p>
          <a:p>
            <a:pPr lvl="2"/>
            <a:r>
              <a:rPr lang="hu-HU" dirty="0" smtClean="0"/>
              <a:t>4,50 –           (59%):  </a:t>
            </a:r>
            <a:r>
              <a:rPr lang="hu-HU" b="1" dirty="0" smtClean="0"/>
              <a:t>59.000</a:t>
            </a:r>
            <a:r>
              <a:rPr lang="hu-HU" dirty="0" smtClean="0"/>
              <a:t> Ft/hó                 (302% - 302.000)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Szakképzési juttatások 2024-ben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92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565400"/>
            <a:ext cx="8229600" cy="4132263"/>
          </a:xfrm>
        </p:spPr>
        <p:txBody>
          <a:bodyPr/>
          <a:lstStyle/>
          <a:p>
            <a:pPr marL="153987" indent="0" eaLnBrk="1" hangingPunct="1">
              <a:buFont typeface="Symbol" panose="05050102010706020507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600" dirty="0" smtClean="0"/>
              <a:t>9. </a:t>
            </a:r>
            <a:r>
              <a:rPr lang="hu-HU" altLang="hu-HU" sz="2600" dirty="0"/>
              <a:t>é</a:t>
            </a:r>
            <a:r>
              <a:rPr lang="hu-HU" altLang="hu-HU" sz="2600" dirty="0" smtClean="0"/>
              <a:t>vfolyamon induló </a:t>
            </a:r>
            <a:r>
              <a:rPr lang="hu-HU" altLang="hu-HU" sz="2600" dirty="0"/>
              <a:t>5 éves technikumi </a:t>
            </a:r>
            <a:r>
              <a:rPr lang="hu-HU" altLang="hu-HU" sz="2600" dirty="0" smtClean="0"/>
              <a:t>képzéseink:</a:t>
            </a:r>
            <a:endParaRPr lang="hu-HU" altLang="hu-HU" dirty="0" smtClean="0"/>
          </a:p>
          <a:p>
            <a:pPr marL="457200" lvl="1" indent="0" eaLnBrk="1" hangingPunct="1">
              <a:buFont typeface="Symbol" panose="05050102010706020507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400" b="1" u="sng" dirty="0" smtClean="0"/>
              <a:t>Gazdálkodás és menedzsment ágazat</a:t>
            </a:r>
            <a:r>
              <a:rPr lang="hu-HU" altLang="hu-HU" sz="2400" dirty="0" smtClean="0"/>
              <a:t>:	80 fő (2,5 osztály)</a:t>
            </a:r>
            <a:endParaRPr lang="hu-HU" altLang="hu-HU" sz="2400" b="1" dirty="0" smtClean="0">
              <a:solidFill>
                <a:srgbClr val="FF0000"/>
              </a:solidFill>
            </a:endParaRPr>
          </a:p>
          <a:p>
            <a:pPr marL="1308100" lvl="3" indent="-284163" eaLnBrk="1" hangingPunct="1"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400" dirty="0" smtClean="0"/>
              <a:t>Pénzügyi-számviteli ügyintéző</a:t>
            </a:r>
          </a:p>
          <a:p>
            <a:pPr marL="1308100" lvl="3" indent="-284163" eaLnBrk="1" hangingPunct="1"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400" dirty="0" smtClean="0"/>
              <a:t>Vállalkozási ügyviteli ügyintéző</a:t>
            </a:r>
          </a:p>
          <a:p>
            <a:pPr marL="1023937" lvl="3" indent="0" eaLnBrk="1" hangingPunct="1">
              <a:buFont typeface="Symbol" panose="05050102010706020507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hu-HU" altLang="hu-HU" sz="1000" dirty="0" smtClean="0"/>
          </a:p>
          <a:p>
            <a:pPr marL="457200" lvl="1" indent="0" eaLnBrk="1" hangingPunct="1">
              <a:buFont typeface="Symbol" panose="05050102010706020507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400" b="1" u="sng" dirty="0" smtClean="0"/>
              <a:t>Informatika és távközlés ágazat: </a:t>
            </a:r>
            <a:r>
              <a:rPr lang="hu-HU" altLang="hu-HU" sz="2400" dirty="0" smtClean="0"/>
              <a:t>	48 fő (1,5 osztály)</a:t>
            </a:r>
          </a:p>
          <a:p>
            <a:pPr marL="1308100" lvl="3" indent="-284163" eaLnBrk="1" hangingPunct="1"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400" dirty="0" smtClean="0"/>
              <a:t>Szoftverfejlesztő és –tesztelő   </a:t>
            </a:r>
          </a:p>
          <a:p>
            <a:pPr marL="1023937" lvl="3" indent="0" eaLnBrk="1" hangingPunct="1">
              <a:buFont typeface="Symbol" panose="05050102010706020507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hu-HU" altLang="hu-HU" sz="2400" dirty="0"/>
          </a:p>
          <a:p>
            <a:pPr marL="1023937" lvl="3" indent="0" eaLnBrk="1" hangingPunct="1">
              <a:buFont typeface="Symbol" panose="05050102010706020507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400" dirty="0" smtClean="0"/>
              <a:t>/szakmákkal kapcsolatos részletek: www.ikk.hu/</a:t>
            </a:r>
            <a:endParaRPr lang="hu-HU" altLang="hu-HU" sz="2400" dirty="0"/>
          </a:p>
        </p:txBody>
      </p:sp>
      <p:sp>
        <p:nvSpPr>
          <p:cNvPr id="1638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 altLang="hu-HU" dirty="0" smtClean="0"/>
              <a:t>2025/2026. tanévben tervezett képzések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67569" y="2564904"/>
            <a:ext cx="7408862" cy="3451225"/>
          </a:xfrm>
        </p:spPr>
        <p:txBody>
          <a:bodyPr/>
          <a:lstStyle/>
          <a:p>
            <a:r>
              <a:rPr lang="hu-HU" dirty="0" smtClean="0"/>
              <a:t>A Nyíregyházi Egyetemmel együttműködve 2021 szeptemberében indítottuk el okleveles technikus képzésünket </a:t>
            </a:r>
          </a:p>
          <a:p>
            <a:r>
              <a:rPr lang="hu-HU" dirty="0" smtClean="0"/>
              <a:t>Gazdálkodás és menedzsment ágazat – Pénzügyi-számviteli ügyintéző szakma</a:t>
            </a:r>
          </a:p>
          <a:p>
            <a:r>
              <a:rPr lang="hu-HU" dirty="0" smtClean="0"/>
              <a:t>Informatika és távközlés ágazat – Szoftverfejlesztő és –tesztelő szakma</a:t>
            </a:r>
          </a:p>
          <a:p>
            <a:r>
              <a:rPr lang="hu-HU" dirty="0" smtClean="0"/>
              <a:t>Kreditbeszámítás, mellyel minimum fél évvel rövidíthető a szakirányú egyetemi tanulmány (</a:t>
            </a:r>
            <a:r>
              <a:rPr lang="hu-HU" dirty="0" err="1" smtClean="0"/>
              <a:t>BSc</a:t>
            </a:r>
            <a:r>
              <a:rPr lang="hu-HU" dirty="0" smtClean="0"/>
              <a:t>)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Okleveles technikus képzés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2779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ullám">
  <a:themeElements>
    <a:clrScheme name="Hullá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Hullá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ullá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3504</TotalTime>
  <Words>1226</Words>
  <Application>Microsoft Office PowerPoint</Application>
  <PresentationFormat>Diavetítés a képernyőre (4:3 oldalarány)</PresentationFormat>
  <Paragraphs>244</Paragraphs>
  <Slides>26</Slides>
  <Notes>12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26</vt:i4>
      </vt:variant>
    </vt:vector>
  </HeadingPairs>
  <TitlesOfParts>
    <vt:vector size="33" baseType="lpstr">
      <vt:lpstr>Arial</vt:lpstr>
      <vt:lpstr>Arial Unicode MS</vt:lpstr>
      <vt:lpstr>Calibri</vt:lpstr>
      <vt:lpstr>Candara</vt:lpstr>
      <vt:lpstr>Symbol</vt:lpstr>
      <vt:lpstr>Times New Roman</vt:lpstr>
      <vt:lpstr>Hullám</vt:lpstr>
      <vt:lpstr>Nyíregyházi SZC Széchenyi István Technikum és Kollégium</vt:lpstr>
      <vt:lpstr>Képzés szakaszai Technikumban</vt:lpstr>
      <vt:lpstr>PowerPoint-bemutató</vt:lpstr>
      <vt:lpstr>Technikum </vt:lpstr>
      <vt:lpstr>Technikumi képzés</vt:lpstr>
      <vt:lpstr>Az érettségi vizsga</vt:lpstr>
      <vt:lpstr>Szakképzési juttatások 2024-ben</vt:lpstr>
      <vt:lpstr>2025/2026. tanévben tervezett képzések</vt:lpstr>
      <vt:lpstr>Okleveles technikus képzés</vt:lpstr>
      <vt:lpstr>Tervezett tanulmányi területek és felvételi keretszámok  a 2025/2026-os tanévre Végleges információk (október 20. után)</vt:lpstr>
      <vt:lpstr>Pénzügyi-számviteli ügyintéző Gazdálkodás és menedzsment ágazat</vt:lpstr>
      <vt:lpstr>Vállalkozási ügyviteli ügyintéző Gazdálkodás és menedzsment ágazat</vt:lpstr>
      <vt:lpstr>Szoftverfejlesztő és –tesztelő Informatika és távközlés</vt:lpstr>
      <vt:lpstr>Tehetséggondozás</vt:lpstr>
      <vt:lpstr>PowerPoint-bemutató</vt:lpstr>
      <vt:lpstr>PowerPoint-bemutató</vt:lpstr>
      <vt:lpstr>Felvételi vizsga jelentkezési lap</vt:lpstr>
      <vt:lpstr>Központi írásbeli felvételi vizsga</vt:lpstr>
      <vt:lpstr>Tudnivalók a  felvételi vizsgáról</vt:lpstr>
      <vt:lpstr>A vizsgadolgozatok megtekintése, a javítással kapcsolatos észrevétel</vt:lpstr>
      <vt:lpstr>Jelentkezési lap a továbbtanuláshoz</vt:lpstr>
      <vt:lpstr>A felvételi pont számításának módja</vt:lpstr>
      <vt:lpstr>A felvételi pont számításának módja</vt:lpstr>
      <vt:lpstr>Értesítés, sorrendmódosítás</vt:lpstr>
      <vt:lpstr>Beiratkozás</vt:lpstr>
      <vt:lpstr> 70/199-5667 www.nyirszikszi.hu iskola@nyirszikszi.hu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Nyíregyházi SZC Széchenyi István Technikum és Kollégium</dc:title>
  <dc:subject/>
  <cp:keywords/>
  <dc:description/>
  <cp:lastModifiedBy>Szabó Attila</cp:lastModifiedBy>
  <cp:revision>1</cp:revision>
  <cp:lastPrinted>1601-01-01T00:00:00Z</cp:lastPrinted>
  <dcterms:created xsi:type="dcterms:W3CDTF">2013-09-12T08:09:18Z</dcterms:created>
  <dcterms:modified xsi:type="dcterms:W3CDTF">2025-05-06T08:42:02Z</dcterms:modified>
</cp:coreProperties>
</file>