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77" r:id="rId5"/>
    <p:sldId id="278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962071-7820-9E8B-9824-7605F7B63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09D37FE-7F1B-D158-F317-2469D3181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E0EC175-DB75-D5D9-69AF-32FCD105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1EB820-7315-487F-A906-E128300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AF17912-7E84-EF9A-78C6-F8F206CD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09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DF33A4-FD8B-D4E6-3B9C-267526E8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2A23CDE-4709-7AA1-377B-36509325E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0586136-F29E-BADC-1436-CD3AF9A0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7918CE-BF41-C0F0-CE73-9D71B508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48EC9D1-278D-CF99-2FB4-37BC66D2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945FA492-3F00-7ECB-AC81-E9488BB7D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ADED02A-5C6B-EA95-E403-FEA986A1E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4DDDEFD-2945-AE38-5B0C-855EAA4CE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8645CD6-E5DE-0BE7-B559-7488C801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6472169-DCCC-8EA7-8F70-349430ED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17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843EA4-6F5D-8F82-F68D-20F16D44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CA4F84-225F-3CA9-C2D4-689DBE8F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A57D198-B89B-BA3C-C944-FCE3E57F0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422DC6-C897-C2C8-A856-266F1580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202D55-5AC0-3903-D4E8-489E36A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952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94256E-9677-3C24-4D5E-770A71C6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588BBF-0CE9-B072-EC0D-B1FB9311B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B9B1A9-BA75-F376-B3CD-5C64163E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F396D1-EC40-E8A8-950B-3A7CA209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F6CD6F-EDD3-1BCE-3627-975EDC52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96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FCDD2E-D633-D2B6-15F7-5B7C90C7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F28A96-B5DA-46A8-C194-A1AD0004D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0C0412E-C69E-C6C8-7597-B9ACBC245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10B8B9E-CEAB-0AC3-7F99-9C516E1D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80DF07C-6D93-8325-66ED-259ABBF3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6774782-4C62-1BCC-51F5-83B87EFB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63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AF2A6B-72B3-10B6-2058-B8B7CF51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EB7D7D9-9AEE-5A12-DD08-98732C2A2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4ED7AB1-44AC-FD41-A201-830F46CB5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CE5F33B-7016-78FF-E86C-A5C9FDF6A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8D9573D-6300-26C2-ECE7-9F77049B6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D3F5DC-AE53-2769-ECC7-63CD25B7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E6C6578-C041-5300-9D72-2EAA82598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6A86F9F-396B-0522-229D-35B9A884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57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9DEFCA-3D81-6FFE-B2E7-FE114BA5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D081A6A-FCBA-0828-80D2-FB5D3BF5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4E0E14F-39B8-B48E-773B-04F70333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6DCA839-30CE-8856-BF56-B293170F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08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1868F69-2BA9-EF17-AFDA-8CB3CF9A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A14CB9F-5FDA-4395-E412-2668521C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C59DE57-FA06-80F8-2491-91D0F3D6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14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A38DB8-6C54-4E5D-6B83-E0D356B8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8E7C9F-18CA-789B-55BA-CF1D8DDC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094488D-DBBD-A182-6707-1FF015834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889ED0F-3B84-9857-C92C-16983F1C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AC2A0E-B5CB-7485-BA3D-796AC4A6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DBBAFEE-6437-9AEE-83CC-87F1DFF2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44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37C22C-6F47-C99E-3466-6A990192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660D0E4-D6AC-7FB5-6BE4-E14867D9E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1FBC92-7A22-699C-37E9-2C590218A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C7D0FB6-89F6-181D-F827-D1667FDB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D755C2-DEB9-624E-3742-AE62EE68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178C96D-3FD3-8364-5436-49916A92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03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EFB2326-2BB2-1614-C56B-21BC480D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63B14AE-A35E-7832-846D-B0097AF0F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7A11EA-8DF7-5D5C-ABA8-2B391D5C9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7DFB-CF20-4D13-9720-A9E377C2FAAF}" type="datetimeFigureOut">
              <a:rPr lang="hu-HU" smtClean="0"/>
              <a:t>2023.08.25.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83C77F-7446-00BB-9DBE-66245ADE8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2778D1D-D5E7-A0CF-E168-5DE2D9AF8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59F5-82F0-4500-9BB8-5EE24E5D9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47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2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97AEAA0-AEB4-7EBA-84A3-917D26DB7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hu-HU" sz="4000" b="1" dirty="0">
                <a:solidFill>
                  <a:srgbClr val="FFFFFF"/>
                </a:solidFill>
              </a:rPr>
              <a:t>FIRENZE, 2022. 06. 13-24.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8FB1A4-C341-D41B-F583-3560A9D2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rmAutofit/>
          </a:bodyPr>
          <a:lstStyle/>
          <a:p>
            <a:pPr algn="l"/>
            <a:endParaRPr lang="hu-HU" sz="2000" dirty="0">
              <a:solidFill>
                <a:srgbClr val="FFFFFF"/>
              </a:solidFill>
            </a:endParaRPr>
          </a:p>
        </p:txBody>
      </p:sp>
      <p:pic>
        <p:nvPicPr>
          <p:cNvPr id="1026" name="Picture 2" descr="ERASMUS+ 2020-2022">
            <a:extLst>
              <a:ext uri="{FF2B5EF4-FFF2-40B4-BE49-F238E27FC236}">
                <a16:creationId xmlns:a16="http://schemas.microsoft.com/office/drawing/2014/main" id="{333F2D53-FA2C-FD2C-3607-08BD5B169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842" y="46812"/>
            <a:ext cx="11158306" cy="451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94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4FB2BD5-6AAB-46F7-A8D1-665DAE973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4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7514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97AEAA0-AEB4-7EBA-84A3-917D26DB7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4" y="0"/>
            <a:ext cx="11152267" cy="6784848"/>
          </a:xfrm>
        </p:spPr>
        <p:txBody>
          <a:bodyPr anchor="ctr">
            <a:normAutofit/>
          </a:bodyPr>
          <a:lstStyle/>
          <a:p>
            <a:pPr algn="l"/>
            <a:br>
              <a:rPr lang="hu-HU" sz="2000" b="1" i="0" dirty="0">
                <a:effectLst/>
                <a:latin typeface="Public Sans"/>
              </a:rPr>
            </a:br>
            <a:br>
              <a:rPr lang="hu-HU" sz="2000" b="1" i="0" dirty="0">
                <a:effectLst/>
                <a:latin typeface="Public Sans"/>
              </a:rPr>
            </a:br>
            <a:br>
              <a:rPr lang="hu-HU" sz="2000" b="1" i="0" dirty="0">
                <a:effectLst/>
                <a:latin typeface="Public Sans"/>
              </a:rPr>
            </a:br>
            <a:br>
              <a:rPr lang="hu-HU" sz="2000" b="1" i="0" dirty="0">
                <a:effectLst/>
                <a:latin typeface="Public Sans"/>
              </a:rPr>
            </a:br>
            <a:endParaRPr lang="hu-HU" sz="20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8FB1A4-C341-D41B-F583-3560A9D2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8487" y="1152143"/>
            <a:ext cx="3044207" cy="4663440"/>
          </a:xfrm>
        </p:spPr>
        <p:txBody>
          <a:bodyPr anchor="ctr">
            <a:normAutofit/>
          </a:bodyPr>
          <a:lstStyle/>
          <a:p>
            <a:pPr algn="l"/>
            <a:endParaRPr lang="hu-HU" sz="3200" dirty="0"/>
          </a:p>
          <a:p>
            <a:pPr algn="l"/>
            <a:endParaRPr lang="hu-HU" sz="3200" dirty="0"/>
          </a:p>
        </p:txBody>
      </p:sp>
      <p:grpSp>
        <p:nvGrpSpPr>
          <p:cNvPr id="71" name="Group 48">
            <a:extLst>
              <a:ext uri="{FF2B5EF4-FFF2-40B4-BE49-F238E27FC236}">
                <a16:creationId xmlns:a16="http://schemas.microsoft.com/office/drawing/2014/main" id="{31D279A5-A726-4EB1-8C82-5DCAD7206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1CE5924F-E0EC-42CC-8DEC-805AA13DE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8E307F87-8A04-4995-972E-FDA64B90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4F94FEB-6437-4F82-8162-102CD0F5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A0E57C3-AF35-4479-921A-4DE8AEE16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D90A8767-9020-4331-B099-51AE678E5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E99A61B-8C5D-495B-B1E3-EDE182F2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F8091840-442B-48FC-B52B-A30A33D1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BA7ECAD-216B-44A5-B7A8-F01B7A61E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C542924-4C61-497C-823F-6DABE94F3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DA58E6AB-0D24-4203-BB36-23C46E1D4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786210C-FC2B-42A8-B9AD-B59D7BC74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6631C158-3987-4246-A8F0-A446381D3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7F89EDD3-5511-4A57-AAD1-2D188E9C4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D993D38-1E01-4DFD-A5D0-0A3781CDB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6FE807E-293A-446E-9F8F-3B87D763B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AC0B35E-8639-4057-9E0B-8109D67F8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1892F8C1-D3BE-441F-BAB0-F3F7D6CA4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F068311-5A24-4E53-9104-6C62EE555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5EC9C299-85CB-409E-80B2-F3F1E314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E56E79AE-691C-4BA9-A736-A35E5BF52B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ép 4" descr="A képen szöveg látható">
            <a:extLst>
              <a:ext uri="{FF2B5EF4-FFF2-40B4-BE49-F238E27FC236}">
                <a16:creationId xmlns:a16="http://schemas.microsoft.com/office/drawing/2014/main" id="{C587FC28-44DB-5779-A70B-DDE0B8C3A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77" y="1199849"/>
            <a:ext cx="11428479" cy="438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1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4FB2BD5-6AAB-46F7-A8D1-665DAE973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4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7514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97AEAA0-AEB4-7EBA-84A3-917D26DB7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4" y="0"/>
            <a:ext cx="11152267" cy="6784848"/>
          </a:xfrm>
        </p:spPr>
        <p:txBody>
          <a:bodyPr anchor="ctr">
            <a:normAutofit/>
          </a:bodyPr>
          <a:lstStyle/>
          <a:p>
            <a:pPr algn="l"/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endParaRPr lang="hu-HU" sz="20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8FB1A4-C341-D41B-F583-3560A9D2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8487" y="1152143"/>
            <a:ext cx="3044207" cy="4663440"/>
          </a:xfrm>
        </p:spPr>
        <p:txBody>
          <a:bodyPr anchor="ctr">
            <a:normAutofit/>
          </a:bodyPr>
          <a:lstStyle/>
          <a:p>
            <a:pPr algn="l"/>
            <a:endParaRPr lang="hu-HU" sz="3200"/>
          </a:p>
          <a:p>
            <a:pPr algn="l"/>
            <a:endParaRPr lang="hu-HU" sz="3200" dirty="0"/>
          </a:p>
        </p:txBody>
      </p:sp>
      <p:grpSp>
        <p:nvGrpSpPr>
          <p:cNvPr id="71" name="Group 48">
            <a:extLst>
              <a:ext uri="{FF2B5EF4-FFF2-40B4-BE49-F238E27FC236}">
                <a16:creationId xmlns:a16="http://schemas.microsoft.com/office/drawing/2014/main" id="{31D279A5-A726-4EB1-8C82-5DCAD7206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1CE5924F-E0EC-42CC-8DEC-805AA13DE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8E307F87-8A04-4995-972E-FDA64B90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4F94FEB-6437-4F82-8162-102CD0F5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A0E57C3-AF35-4479-921A-4DE8AEE16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D90A8767-9020-4331-B099-51AE678E5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E99A61B-8C5D-495B-B1E3-EDE182F2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F8091840-442B-48FC-B52B-A30A33D1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BA7ECAD-216B-44A5-B7A8-F01B7A61E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C542924-4C61-497C-823F-6DABE94F3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DA58E6AB-0D24-4203-BB36-23C46E1D4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786210C-FC2B-42A8-B9AD-B59D7BC74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6631C158-3987-4246-A8F0-A446381D3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7F89EDD3-5511-4A57-AAD1-2D188E9C4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D993D38-1E01-4DFD-A5D0-0A3781CDB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6FE807E-293A-446E-9F8F-3B87D763B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AC0B35E-8639-4057-9E0B-8109D67F8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1892F8C1-D3BE-441F-BAB0-F3F7D6CA4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F068311-5A24-4E53-9104-6C62EE555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5EC9C299-85CB-409E-80B2-F3F1E314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E56E79AE-691C-4BA9-A736-A35E5BF52B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zövegdoboz 3">
            <a:extLst>
              <a:ext uri="{FF2B5EF4-FFF2-40B4-BE49-F238E27FC236}">
                <a16:creationId xmlns:a16="http://schemas.microsoft.com/office/drawing/2014/main" id="{58DEF2E5-330B-B904-B736-A3A8CC3D8831}"/>
              </a:ext>
            </a:extLst>
          </p:cNvPr>
          <p:cNvSpPr txBox="1"/>
          <p:nvPr/>
        </p:nvSpPr>
        <p:spPr>
          <a:xfrm>
            <a:off x="723900" y="482600"/>
            <a:ext cx="109987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latin typeface="Public Sans"/>
              </a:rPr>
              <a:t>Tanulásszervezés</a:t>
            </a:r>
          </a:p>
          <a:p>
            <a:endParaRPr lang="hu-HU" sz="2800" dirty="0">
              <a:latin typeface="Public Sans"/>
            </a:endParaRP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hu-HU" sz="2800" dirty="0">
                <a:latin typeface="Public Sans"/>
              </a:rPr>
              <a:t>Diákközpontú tanulás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Világos instrukciók a diákok számára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Jó kapcsolat kiépítése a diákokkal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A tanulók bevonása a szabályok megalkotásába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”Tükrözött osztályterem”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Feladatközpontú (nyelv)tanítás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Projektalapú oktatás</a:t>
            </a:r>
          </a:p>
          <a:p>
            <a:r>
              <a:rPr lang="hu-HU" sz="2800" dirty="0">
                <a:latin typeface="Public Sans"/>
                <a:ea typeface="Tahoma" panose="020B0604030504040204" pitchFamily="34" charset="0"/>
                <a:cs typeface="Tahoma" panose="020B0604030504040204" pitchFamily="34" charset="0"/>
              </a:rPr>
              <a:t>● Társ- és önértékelés </a:t>
            </a:r>
            <a:endParaRPr lang="hu-HU" sz="2800" dirty="0">
              <a:latin typeface="Public Sans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301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4FB2BD5-6AAB-46F7-A8D1-665DAE973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4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7514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97AEAA0-AEB4-7EBA-84A3-917D26DB7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4" y="0"/>
            <a:ext cx="11152267" cy="6784848"/>
          </a:xfrm>
        </p:spPr>
        <p:txBody>
          <a:bodyPr anchor="ctr">
            <a:normAutofit/>
          </a:bodyPr>
          <a:lstStyle/>
          <a:p>
            <a:pPr algn="l"/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endParaRPr lang="hu-HU" sz="20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8FB1A4-C341-D41B-F583-3560A9D2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8487" y="1152143"/>
            <a:ext cx="3044207" cy="4663440"/>
          </a:xfrm>
        </p:spPr>
        <p:txBody>
          <a:bodyPr anchor="ctr">
            <a:normAutofit/>
          </a:bodyPr>
          <a:lstStyle/>
          <a:p>
            <a:pPr algn="l"/>
            <a:endParaRPr lang="hu-HU" sz="3200"/>
          </a:p>
          <a:p>
            <a:pPr algn="l"/>
            <a:endParaRPr lang="hu-HU" sz="3200" dirty="0"/>
          </a:p>
        </p:txBody>
      </p:sp>
      <p:grpSp>
        <p:nvGrpSpPr>
          <p:cNvPr id="71" name="Group 48">
            <a:extLst>
              <a:ext uri="{FF2B5EF4-FFF2-40B4-BE49-F238E27FC236}">
                <a16:creationId xmlns:a16="http://schemas.microsoft.com/office/drawing/2014/main" id="{31D279A5-A726-4EB1-8C82-5DCAD7206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1CE5924F-E0EC-42CC-8DEC-805AA13DE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8E307F87-8A04-4995-972E-FDA64B90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4F94FEB-6437-4F82-8162-102CD0F5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A0E57C3-AF35-4479-921A-4DE8AEE16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D90A8767-9020-4331-B099-51AE678E5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E99A61B-8C5D-495B-B1E3-EDE182F2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F8091840-442B-48FC-B52B-A30A33D1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BA7ECAD-216B-44A5-B7A8-F01B7A61E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C542924-4C61-497C-823F-6DABE94F3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DA58E6AB-0D24-4203-BB36-23C46E1D4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786210C-FC2B-42A8-B9AD-B59D7BC74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6631C158-3987-4246-A8F0-A446381D3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7F89EDD3-5511-4A57-AAD1-2D188E9C4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D993D38-1E01-4DFD-A5D0-0A3781CDB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6FE807E-293A-446E-9F8F-3B87D763B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AC0B35E-8639-4057-9E0B-8109D67F8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1892F8C1-D3BE-441F-BAB0-F3F7D6CA4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F068311-5A24-4E53-9104-6C62EE555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5EC9C299-85CB-409E-80B2-F3F1E314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E56E79AE-691C-4BA9-A736-A35E5BF52B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zövegdoboz 3">
            <a:extLst>
              <a:ext uri="{FF2B5EF4-FFF2-40B4-BE49-F238E27FC236}">
                <a16:creationId xmlns:a16="http://schemas.microsoft.com/office/drawing/2014/main" id="{4188E305-DD02-192A-2C80-587CD228C98F}"/>
              </a:ext>
            </a:extLst>
          </p:cNvPr>
          <p:cNvSpPr txBox="1"/>
          <p:nvPr/>
        </p:nvSpPr>
        <p:spPr>
          <a:xfrm>
            <a:off x="889000" y="520700"/>
            <a:ext cx="10947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70C0"/>
                </a:solidFill>
                <a:latin typeface="Public Sans"/>
              </a:rPr>
              <a:t>Intenzív angol nyelv és (olasz) kultúra</a:t>
            </a:r>
          </a:p>
          <a:p>
            <a:endParaRPr lang="hu-HU" sz="2800" dirty="0">
              <a:solidFill>
                <a:srgbClr val="0070C0"/>
              </a:solidFill>
              <a:latin typeface="Public Sans"/>
            </a:endParaRPr>
          </a:p>
          <a:p>
            <a:r>
              <a:rPr lang="hu-H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hu-HU" sz="2800" dirty="0">
                <a:latin typeface="Public Sans"/>
              </a:rPr>
              <a:t>A leggyakoribb nehézségek az angol nyelv tanulásában</a:t>
            </a:r>
          </a:p>
          <a:p>
            <a:r>
              <a:rPr lang="hu-H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hu-HU" sz="2800" dirty="0">
                <a:latin typeface="Public Sans"/>
              </a:rPr>
              <a:t>Beszédközpontú oktatás</a:t>
            </a:r>
          </a:p>
          <a:p>
            <a:r>
              <a:rPr lang="hu-H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hu-HU" sz="2800" dirty="0">
                <a:latin typeface="Public Sans"/>
              </a:rPr>
              <a:t>Játékos osztálytermi és azon kívüli feladatok</a:t>
            </a:r>
          </a:p>
          <a:p>
            <a:r>
              <a:rPr lang="hu-HU" sz="2800" dirty="0">
                <a:latin typeface="Public Sans"/>
                <a:cs typeface="Times New Roman" panose="02020603050405020304" pitchFamily="18" charset="0"/>
              </a:rPr>
              <a:t>● Olvasás, írás, szöveghallgatás</a:t>
            </a:r>
          </a:p>
          <a:p>
            <a:r>
              <a:rPr lang="hu-HU" sz="2800" dirty="0">
                <a:latin typeface="Public Sans"/>
                <a:cs typeface="Times New Roman" panose="02020603050405020304" pitchFamily="18" charset="0"/>
              </a:rPr>
              <a:t>● Nyelvtani feladatok, új szavak és kifejezések</a:t>
            </a:r>
            <a:endParaRPr lang="hu-HU" sz="2800" dirty="0">
              <a:latin typeface="Public Sans"/>
            </a:endParaRPr>
          </a:p>
          <a:p>
            <a:endParaRPr lang="hu-HU" sz="2800" dirty="0">
              <a:solidFill>
                <a:srgbClr val="0070C0"/>
              </a:solidFill>
              <a:latin typeface="Public Sans"/>
            </a:endParaRPr>
          </a:p>
          <a:p>
            <a:endParaRPr lang="hu-HU" sz="2800" dirty="0">
              <a:solidFill>
                <a:srgbClr val="0070C0"/>
              </a:solidFill>
              <a:latin typeface="Public Sans"/>
            </a:endParaRPr>
          </a:p>
          <a:p>
            <a:endParaRPr lang="hu-HU" sz="2800" dirty="0">
              <a:latin typeface="Public Sans"/>
            </a:endParaRPr>
          </a:p>
          <a:p>
            <a:endParaRPr lang="hu-HU" sz="2800" dirty="0">
              <a:latin typeface="Public Sans"/>
            </a:endParaRPr>
          </a:p>
          <a:p>
            <a:endParaRPr lang="hu-HU" sz="2800" dirty="0">
              <a:latin typeface="Public Sans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59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4FB2BD5-6AAB-46F7-A8D1-665DAE973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4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751456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97AEAA0-AEB4-7EBA-84A3-917D26DB7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4" y="0"/>
            <a:ext cx="11152267" cy="6784848"/>
          </a:xfrm>
        </p:spPr>
        <p:txBody>
          <a:bodyPr anchor="ctr">
            <a:normAutofit/>
          </a:bodyPr>
          <a:lstStyle/>
          <a:p>
            <a:pPr algn="l"/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br>
              <a:rPr lang="hu-HU" sz="2000" b="1" i="0">
                <a:effectLst/>
                <a:latin typeface="Public Sans"/>
              </a:rPr>
            </a:br>
            <a:endParaRPr lang="hu-HU" sz="20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8FB1A4-C341-D41B-F583-3560A9D2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8487" y="1152143"/>
            <a:ext cx="3044207" cy="4663440"/>
          </a:xfrm>
        </p:spPr>
        <p:txBody>
          <a:bodyPr anchor="ctr">
            <a:normAutofit/>
          </a:bodyPr>
          <a:lstStyle/>
          <a:p>
            <a:pPr algn="l"/>
            <a:endParaRPr lang="hu-HU" sz="3200"/>
          </a:p>
          <a:p>
            <a:pPr algn="l"/>
            <a:endParaRPr lang="hu-HU" sz="3200" dirty="0"/>
          </a:p>
        </p:txBody>
      </p:sp>
      <p:grpSp>
        <p:nvGrpSpPr>
          <p:cNvPr id="71" name="Group 48">
            <a:extLst>
              <a:ext uri="{FF2B5EF4-FFF2-40B4-BE49-F238E27FC236}">
                <a16:creationId xmlns:a16="http://schemas.microsoft.com/office/drawing/2014/main" id="{31D279A5-A726-4EB1-8C82-5DCAD7206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1CE5924F-E0EC-42CC-8DEC-805AA13DE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8E307F87-8A04-4995-972E-FDA64B90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4F94FEB-6437-4F82-8162-102CD0F5A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A0E57C3-AF35-4479-921A-4DE8AEE16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D90A8767-9020-4331-B099-51AE678E5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0E99A61B-8C5D-495B-B1E3-EDE182F2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F8091840-442B-48FC-B52B-A30A33D1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ABA7ECAD-216B-44A5-B7A8-F01B7A61E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C542924-4C61-497C-823F-6DABE94F3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DA58E6AB-0D24-4203-BB36-23C46E1D4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1786210C-FC2B-42A8-B9AD-B59D7BC74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6631C158-3987-4246-A8F0-A446381D3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7F89EDD3-5511-4A57-AAD1-2D188E9C4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D993D38-1E01-4DFD-A5D0-0A3781CDB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6FE807E-293A-446E-9F8F-3B87D763B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4AC0B35E-8639-4057-9E0B-8109D67F8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1892F8C1-D3BE-441F-BAB0-F3F7D6CA4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F068311-5A24-4E53-9104-6C62EE555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5EC9C299-85CB-409E-80B2-F3F1E314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E56E79AE-691C-4BA9-A736-A35E5BF52B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ép 4" descr="A képen személy, modellt állás, csoport, személyek látható&#10;&#10;Automatikusan generált leírás">
            <a:extLst>
              <a:ext uri="{FF2B5EF4-FFF2-40B4-BE49-F238E27FC236}">
                <a16:creationId xmlns:a16="http://schemas.microsoft.com/office/drawing/2014/main" id="{7C812942-FBED-51FA-062F-53798527A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1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7AEAA0-AEB4-7EBA-84A3-917D26DB76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VÉGE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8FB1A4-C341-D41B-F583-3560A9D23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186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107</Words>
  <Application>Microsoft Office PowerPoint</Application>
  <PresentationFormat>Szélesvásznú</PresentationFormat>
  <Paragraphs>32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Public Sans</vt:lpstr>
      <vt:lpstr>Tahoma</vt:lpstr>
      <vt:lpstr>Times New Roman</vt:lpstr>
      <vt:lpstr>Office-téma</vt:lpstr>
      <vt:lpstr>FIRENZE, 2022. 06. 13-24.</vt:lpstr>
      <vt:lpstr>    </vt:lpstr>
      <vt:lpstr>    </vt:lpstr>
      <vt:lpstr>    </vt:lpstr>
      <vt:lpstr>    </vt:lpstr>
      <vt:lpstr>VÉGE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10ee5469-584b-9531-a0f7-fa6b5aec6c38@m365.edu.hu</dc:creator>
  <cp:lastModifiedBy>Tóth András</cp:lastModifiedBy>
  <cp:revision>5</cp:revision>
  <dcterms:created xsi:type="dcterms:W3CDTF">2022-08-24T11:47:37Z</dcterms:created>
  <dcterms:modified xsi:type="dcterms:W3CDTF">2023-08-25T09:09:38Z</dcterms:modified>
</cp:coreProperties>
</file>